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4"/>
  </p:sldMasterIdLst>
  <p:notesMasterIdLst>
    <p:notesMasterId r:id="rId51"/>
  </p:notesMasterIdLst>
  <p:sldIdLst>
    <p:sldId id="460" r:id="rId5"/>
    <p:sldId id="256" r:id="rId6"/>
    <p:sldId id="449" r:id="rId7"/>
    <p:sldId id="296" r:id="rId8"/>
    <p:sldId id="450" r:id="rId9"/>
    <p:sldId id="398" r:id="rId10"/>
    <p:sldId id="461" r:id="rId11"/>
    <p:sldId id="451" r:id="rId12"/>
    <p:sldId id="452" r:id="rId13"/>
    <p:sldId id="453" r:id="rId14"/>
    <p:sldId id="393" r:id="rId15"/>
    <p:sldId id="270" r:id="rId16"/>
    <p:sldId id="276" r:id="rId17"/>
    <p:sldId id="278" r:id="rId18"/>
    <p:sldId id="414" r:id="rId19"/>
    <p:sldId id="416" r:id="rId20"/>
    <p:sldId id="417" r:id="rId21"/>
    <p:sldId id="419" r:id="rId22"/>
    <p:sldId id="420" r:id="rId23"/>
    <p:sldId id="421" r:id="rId24"/>
    <p:sldId id="332" r:id="rId25"/>
    <p:sldId id="335" r:id="rId26"/>
    <p:sldId id="339" r:id="rId27"/>
    <p:sldId id="455" r:id="rId28"/>
    <p:sldId id="408" r:id="rId29"/>
    <p:sldId id="454" r:id="rId30"/>
    <p:sldId id="409" r:id="rId31"/>
    <p:sldId id="410" r:id="rId32"/>
    <p:sldId id="411" r:id="rId33"/>
    <p:sldId id="412" r:id="rId34"/>
    <p:sldId id="306" r:id="rId35"/>
    <p:sldId id="286" r:id="rId36"/>
    <p:sldId id="304" r:id="rId37"/>
    <p:sldId id="300" r:id="rId38"/>
    <p:sldId id="301" r:id="rId39"/>
    <p:sldId id="302" r:id="rId40"/>
    <p:sldId id="303" r:id="rId41"/>
    <p:sldId id="305" r:id="rId42"/>
    <p:sldId id="459" r:id="rId43"/>
    <p:sldId id="442" r:id="rId44"/>
    <p:sldId id="308" r:id="rId45"/>
    <p:sldId id="317" r:id="rId46"/>
    <p:sldId id="310" r:id="rId47"/>
    <p:sldId id="314" r:id="rId48"/>
    <p:sldId id="315" r:id="rId49"/>
    <p:sldId id="316"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70" autoAdjust="0"/>
    <p:restoredTop sz="92564" autoAdjust="0"/>
  </p:normalViewPr>
  <p:slideViewPr>
    <p:cSldViewPr snapToGrid="0" snapToObjects="1">
      <p:cViewPr varScale="1">
        <p:scale>
          <a:sx n="105" d="100"/>
          <a:sy n="105" d="100"/>
        </p:scale>
        <p:origin x="584" y="19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8T19:29:46.54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6712 0,'-5'1,"0"-1,0 1,0 0,0 1,0-1,0 1,0 0,1 0,-6 4,-40 27,43-28,-76 68,59-57,0 0,-45 19,-52 32,88-52,15-7,0 0,-35 10,16-8,-45 19,26-8,42-17,-1-1,1-1,-1 0,1 0,-1-2,-15-1,13 1,1 0,-1 0,1 2,-23 4,-42 8,67-13,1 1,-1 0,1 0,-1 2,1-1,0 2,0 0,1 0,-18 11,21-9,-1-1,1 0,-1-1,-1 0,1 0,-1-1,0 0,0-1,0 0,0-1,0-1,-1 1,-12-1,16-1,0 1,0 0,0 1,0-1,0 2,0-1,1 1,-11 6,-10 3,-1-3,1 0,-31 4,33-8,0 1,0 1,-25 12,42-16,0 0,-1 0,1-1,-1 0,-16 0,18-2,0 1,0 0,0 0,0 1,0 0,1 0,-1 1,-11 6,-43 22,43-23,-36 23,-53 25,92-45,-2 1,-1 0,-1-1,-22 9,33-16,1 0,0 1,0 0,0 0,-7 7,9-7,-1 1,-1-1,1 0,-1-1,1 0,-14 5,-36 12,36-12,-43 10,53-15,0 0,1 0,-1 0,1 2,-16 9,14-8,0 0,0-1,-19 7,-34 7,23-9,1 3,-73 34,93-39,0 0,-43 12,-11 3,-63 42,104-51,-66 23,5-2,88-34,-21 11,0-1,-53 13,66-21,0 0,-20 10,24-9,-1 0,-1-1,1 0,-19 2,12-2,0 0,1 1,-1 1,1 1,-33 16,-59 27,99-45,-1 0,0 0,0-1,-24 4,23-6,1 1,-1 1,1 0,0 0,-13 7,-15 10,-1-2,-81 25,113-41,0 1,0 1,1-1,0 1,-14 12,13-11,0 1,0-1,-18 8,-40 17,-69 43,46-33,71-33,-61 18,65-23,0 1,0 0,1 2,-1 0,1 0,1 1,-24 16,26-15,0-1,-1 0,0 0,-1-1,1-1,-1 0,0-1,-27 5,24-3,0 0,1 1,0 0,0 1,-22 16,22-14,-2 0,0 0,0-1,-19 6,26-11,0 0,0 2,-18 11,-8 5,16-10,0 0,-24 21,28-19,-2-2,0 0,-21 11,-59 33,1-1,16-7,27-15,-39 17,-3-2,-24 24,67-47,-66 43,103-59,-1-1,-1 0,-22 7,19-7,-33 16,-37 29,76-45,1-2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8T19:29:47.61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0,'8'1,"0"-1,0 1,-1 1,1-1,0 1,0 1,-1 0,0 0,1 0,9 7,5 5,38 32,-43-31,1-2,33 21,-40-29,0 1,0 1,-1 0,0 1,13 14,-8-10,-1-1,2 0,17 9,19 16,23 21,-5-5,80 80,138 126,380 323,-524-471,-38-31,121 102,310 241,-371-300,52 56,-218-179,156 119,7 8,63 52,-127-104,224 144,-254-176,317 195,-340-209,-32-20,-1 0,2 0,-1-1,1-1,0 0,1-2,0 1,27 4,-7-4,0 2,-1 1,0 2,0 1,59 30,-81-35,1-1,0-1,0-1,0 0,27 4,-19-3,0 0,0 2,-1 0,0 2,30 15,-16-3,-23-13,0-1,1 0,20 8,-23-12,52 23,-49-18</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28T19:31:02.742"/>
    </inkml:context>
    <inkml:brush xml:id="br0">
      <inkml:brushProperty name="width" value="0.35" units="cm"/>
      <inkml:brushProperty name="height" value="0.35" units="cm"/>
      <inkml:brushProperty name="color" value="#66CC00"/>
    </inkml:brush>
  </inkml:definitions>
  <inkml:trace contextRef="#ctx0" brushRef="#br0">1180 3 24575,'-3'-3'0,"-5"8"0,-9 11 0,13-12 0,-30 25 0,-1-1 0,-1-2 0,-1-2 0,-62 31 0,74-42 0,1 1 0,0 1 0,-33 29 0,25-18 0,-2-2 0,-47 25 0,39-24 0,-44 33 0,46-31 0,27-19 0,1 0 0,-17 15 0,9-6 0,-1-1 0,-23 14 0,19-14 0,-28 24 0,-72 66 0,115-96 0,0-2 0,1 0 0,-1 1 0,2 0 0,-1 1 0,2 0 0,-1 0 0,1 1 0,1-1 0,0 2 0,-7 15 0,8-5 0,1 0 0,0 0 0,2 0 0,1 0 0,0 0 0,5 34 0,-2 6 0,-4 45 0,5 97 0,0-188 0,1 1 0,1-1 0,1 0 0,0-1 0,1 0 0,0 0 0,1 0 0,19 25 0,9 19 0,-31-52 0,-1 0 0,1 1 0,1-2 0,-1 1 0,1 0 0,0-1 0,1 0 0,-1-1 0,1 1 0,0-1 0,1-1 0,-1 1 0,1-1 0,0-1 0,0 1 0,0-1 0,16 3 0,5 0 0,1-3 0,-1 0 0,56-3 0,-71 0 0,1 1 0,-1 0 0,1 1 0,20 6 0,31 3 0,27 1 0,-59-6 0,44 1 0,47-9 0,71 4 0,-132 10 0,-47-8 0,0-1 0,29 3 0,-35-5 0,1 0 0,-1 1 0,1 1 0,-1 0 0,0 0 0,14 7 0,12 4 0,21-1 0,-48-11 0,-1-1 0,1 1 0,-1 1 0,1 0 0,-1 0 0,0 1 0,0 0 0,0 0 0,12 9 0,-9-5 0,1 0 0,0-1 0,0-1 0,21 7 0,8 5 0,-15-4 0,-1 2 0,0 1 0,-2 1 0,42 40 0,7 4 0,-52-44 0,-2 1 0,21 25 0,2 2 0,-33-36 0,0 1 0,-1 0 0,-1 0 0,0 0 0,0 1 0,4 13 0,1 4 0,11 45 0,-17-45 0,-2 1 0,-1-1 0,-2 1 0,-4 56 0,1-11 0,2-24 0,-2 66 0,0-102 0,0-1 0,-1 0 0,0 0 0,-1 0 0,-1 0 0,-6 14 0,6-16 0,-1 1 0,0-1 0,-1-1 0,0 1 0,0-1 0,-1 0 0,-1-1 0,0 0 0,-1-1 0,-19 16 0,-6 4 0,0 0 0,-50 58 0,20-20 0,25-23 0,30-32 0,0-1 0,0 0 0,-2 0 0,1-1 0,-20 13 0,-35 23 0,47-31 0,-2-1 0,-28 15 0,28-19 0,-1-2 0,-45 11 0,46-15 0,0 2 0,1 1 0,0 0 0,-19 11 0,20-9 0,-1-1 0,-38 11 0,37-13 0,0 1 0,-32 16 0,35-15-273,1 0 0,-2 0 0,1-2 0,-32 7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28T19:31:04.232"/>
    </inkml:context>
    <inkml:brush xml:id="br0">
      <inkml:brushProperty name="width" value="0.35" units="cm"/>
      <inkml:brushProperty name="height" value="0.35" units="cm"/>
      <inkml:brushProperty name="color" value="#66CC00"/>
    </inkml:brush>
  </inkml:definitions>
  <inkml:trace contextRef="#ctx0" brushRef="#br0">79 0 24575,'-3'1'0,"1"0"0,-1-1 0,1 1 0,0 0 0,-1 1 0,1-1 0,0 0 0,0 1 0,0-1 0,0 1 0,0-1 0,0 1 0,0 0 0,1 0 0,-1 0 0,1 0 0,-1 0 0,-1 3 0,-2 3 0,0 1 0,1-1 0,-6 15 0,5 0 0,1 0 0,1-1 0,1 1 0,1 1 0,1-1 0,4 28 0,-2 18 0,0-49 0,0 0 0,1 0 0,1 0 0,0-1 0,9 20 0,-2 0 0,-6-20 0,-1-4 0,0-1 0,1 0 0,12 24 0,-11-25 0,-1 1 0,0 0 0,0 0 0,3 22 0,10 32 0,33 70 0,-41-113 0,2 3 0,10 39 0,-13-37 0,18 42 0,-5-16 0,43 97 0,-23-27 0,-39-119 0,1 1 0,0 0 0,0-1 0,1 0 0,0 0 0,8 8 0,16 25 0,-15-13 0,0 0 0,-2 0 0,15 50 0,-2 0 0,-17-57 0,-1 1 0,-1 0 0,-1 0 0,-1 0 0,3 39 0,-5-41 0,0 0 0,1 1 0,1-1 0,8 23 0,-5-23 0,-2 0 0,-1 1 0,0-1 0,0 24 0,-3-16 0,-4 138 0,0-145-1365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28T19:31:05.834"/>
    </inkml:context>
    <inkml:brush xml:id="br0">
      <inkml:brushProperty name="width" value="0.35" units="cm"/>
      <inkml:brushProperty name="height" value="0.35" units="cm"/>
      <inkml:brushProperty name="color" value="#66CC00"/>
    </inkml:brush>
  </inkml:definitions>
  <inkml:trace contextRef="#ctx0" brushRef="#br0">1 73 24575,'34'0'0,"0"1"0,1-1 0,-1-2 0,56-11 0,-58 8 0,1 1 0,-1 1 0,1 2 0,42 4 0,-28-1 0,50-4 0,-77-1 0,0-1 0,0-1 0,19-7 0,-22 6 0,0 1 0,0 1 0,0 1 0,31-3 0,-41 6 0,1 0 0,-1 0 0,0 1 0,1 0 0,-1 1 0,0-1 0,0 1 0,0 1 0,0-1 0,-1 1 0,1 1 0,-1-1 0,11 8 0,-10-5 0,0 0 0,0 1 0,-1 0 0,1 1 0,-2-1 0,1 1 0,-1 0 0,0 0 0,-1 1 0,4 9 0,10 25 0,-1 2 0,12 57 0,-24-81 0,1 6 0,-1 1 0,-1-1 0,1 35 0,-4-34 0,10 53 0,-6-52 0,3 49 0,-7-2 0,-4 136 0,2-206 0,-1 1 0,1-1 0,-1 0 0,0 0 0,-1 0 0,0 0 0,0 0 0,0-1 0,0 1 0,-1-1 0,-6 7 0,4-4 0,0 0 0,1 0 0,-9 16 0,-2 13 0,-16 40 0,27-62 0,-2 0 0,0 0 0,-16 24 0,-3 6 0,25-42 0,-1-1 0,1 1 0,-1-1 0,0 1 0,0-1 0,0 0 0,0 0 0,-1 0 0,1 0 0,0 0 0,-1 0 0,1-1 0,-6 3 0,-39 10 0,39-13 0,1 1 0,0-1 0,0 1 0,0 1 0,0 0 0,1 0 0,-10 5 0,14-6 0,-15 11 0,-1 0 0,0-1 0,-1-1 0,0-1 0,-36 15 0,-2-1 0,45-17 0,-1-2 0,0 1 0,-15 3 0,1 0 217,22-7-375,0 0-1,-1-1 1,1 1 0,-1-1 0,1 0 0,-1 0 0,1-1-1,-1 1 1,-9-2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28T19:31:08.181"/>
    </inkml:context>
    <inkml:brush xml:id="br0">
      <inkml:brushProperty name="width" value="0.35" units="cm"/>
      <inkml:brushProperty name="height" value="0.35" units="cm"/>
      <inkml:brushProperty name="color" value="#66CC00"/>
    </inkml:brush>
  </inkml:definitions>
  <inkml:trace contextRef="#ctx0" brushRef="#br0">552 0 24575,'-24'2'0,"1"1"0,-1 1 0,1 1 0,-38 14 0,59-18 0,-16 6 0,1 0 0,0 1 0,1 1 0,-20 14 0,14-9 0,-4-1 0,23-12 0,-1 1 0,1-1 0,0 1 0,-1 0 0,1 0 0,0 0 0,0 0 0,0 0 0,1 1 0,-1-1 0,1 1 0,-1 0 0,-3 5 0,-8 14 0,-25 28 0,26-34 0,0 0 0,1 1 0,-13 25 0,10-12 0,8-18 0,1 0 0,0 1 0,1-1 0,0 1 0,1 0 0,-4 25 0,-3 36 0,5-45 0,2 0 0,0 31 0,4-40 0,1 1 0,1-1 0,0 1 0,2-1 0,1 0 0,0 0 0,1 0 0,9 19 0,-11-33 0,0 0 0,0 0 0,0 0 0,1-1 0,0 1 0,0-1 0,9 7 0,21 23 0,-30-29 0,0 0 0,0 0 0,1 0 0,0-1 0,0 0 0,1 0 0,-1-1 0,1 0 0,0 0 0,0-1 0,0 1 0,0-1 0,1-1 0,-1 0 0,1 0 0,9 1 0,12 1 0,0-3 0,1 0 0,31-4 0,6 1 0,-9 2 0,-23 2 0,1-3 0,39-5 0,-64 5 0,0-2 0,0 1 0,0-1 0,-1-1 0,1 0 0,-1 0 0,0-1 0,0-1 0,-1 1 0,1-2 0,8-6 0,5-8 0,37-40 0,-52 51 0,0 0 0,-1 0 0,0-1 0,-1 0 0,0-1 0,-1 1 0,5-14 0,24-59 0,-24 63 0,-1-1 0,12-40 0,-12 28 0,-5 17 0,0 0 0,3-35 0,5-28 0,-7 58 0,2-43 0,-6 58 0,-1 1 0,0-1 0,0 1 0,-1-1 0,0 1 0,0-1 0,-1 1 0,-2-9 0,2 12 0,0 0 0,0 0 0,0 0 0,0 0 0,-1 0 0,1 0 0,-1 1 0,0-1 0,0 1 0,0 0 0,0 0 0,0 0 0,0 0 0,0 1 0,-1-1 0,-5-1 0,-6-1 0,0 1 0,0 0 0,0 1 0,0 0 0,0 1 0,-1 1 0,-20 3 0,19-2 0,-1 0 0,1-2 0,-1 0 0,1 0 0,-22-6 0,35 6 0,-1 0 0,0 0 0,0 0 0,0 0 0,0 1 0,0 0 0,0 0 0,0 0 0,-9 2 0,13-1 0,0-1 0,0 0 0,0 1 0,0-1 0,0 1 0,0-1 0,0 1 0,0 0 0,0-1 0,0 1 0,0 0 0,1 0 0,-1-1 0,0 1 0,0 0 0,1 0 0,-1 0 0,0 2 0,0-1 0,1 0 0,-1 0 0,1-1 0,0 1 0,0 0 0,0 0 0,0 0 0,0 0 0,0 0 0,0 0 0,1 0 0,-1 0 0,1-1 0,-1 1 0,2 2 0,3 5 0,-1 1 0,2-2 0,-1 1 0,1-1 0,1 1 0,-1-2 0,16 14 0,11 14 0,-22-22 0,1-2 0,0 0 0,27 18 0,-25-19 0,-1 0 0,0 0 0,-1 1 0,11 13 0,-12-10 0,-2 1 0,0 0 0,0 0 0,-2 1 0,9 24 0,-11-29 0,-2-4 0,1 1 0,1-1 0,-1 0 0,1 0 0,0-1 0,1 1 0,-1-1 0,2 0 0,-1-1 0,9 7 0,4 1 0,1 0 0,32 14 0,47 18 0,-86-39 0,0-1 0,0 0 0,1-1 0,-1 0 0,23 3 0,-20-4 0,1 0 0,-1 2 0,20 7 0,27 22 0,-52-27 0,0-1 0,0 0 0,0 0 0,1-1 0,0 0 0,0-1 0,0-1 0,0 0 0,22 3 0,-10-6 0,3 1 0,36 6 0,-54-5 0,-1 0 0,0 0 0,1 0 0,-1 1 0,0 1 0,-1-1 0,1 1 0,11 8 0,-8-4 0,1 0 0,0-1 0,1 0 0,0-1 0,0 0 0,18 4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28T19:31:10.209"/>
    </inkml:context>
    <inkml:brush xml:id="br0">
      <inkml:brushProperty name="width" value="0.35" units="cm"/>
      <inkml:brushProperty name="height" value="0.35" units="cm"/>
      <inkml:brushProperty name="color" value="#66CC00"/>
    </inkml:brush>
  </inkml:definitions>
  <inkml:trace contextRef="#ctx0" brushRef="#br0">652 2 24575,'-85'-1'0,"-95"3"0,169 0 0,-1 1 0,1 1 0,0 0 0,0 1 0,1 0 0,-1 0 0,1 1 0,0 0 0,-15 13 0,-1 0 0,-24 24 0,17-12 0,-1 0 0,23-20 0,-1 0 0,-20 14 0,28-23 0,1 1 0,0 0 0,0-1 0,0 1 0,1 0 0,-1 0 0,1 1 0,0-1 0,0 0 0,0 1 0,0-1 0,0 1 0,-1 5 0,-11 54 0,9-38 0,0 11 0,1 1 0,2-1 0,2 1 0,5 49 0,-5-82 0,1 0 0,0 0 0,0 0 0,0 0 0,1 0 0,0 0 0,-1 0 0,1 0 0,0-1 0,1 1 0,-1-1 0,4 5 0,40 33 0,-37-34 0,0 1 0,-1 0 0,0 0 0,8 10 0,12 22 0,-7-9 0,28 32 0,-40-53 0,0-1 0,0 0 0,1-1 0,1 0 0,-1 0 0,1-1 0,13 6 0,-8-6 0,0-1 0,0-1 0,0 0 0,1-1 0,0-1 0,-1-1 0,1 0 0,0-1 0,27-2 0,79 2 0,90-4 0,-194 0 0,0-2 0,0 0 0,0-1 0,-1 0 0,0-2 0,24-12 0,-14 6 0,34-12 0,-7 5 0,-34 13 0,43-13 0,-49 16 0,-1 0 0,0-1 0,0-1 0,0 0 0,-1-1 0,0 0 0,0-2 0,14-12 0,-20 11 342</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28T19:31:12.135"/>
    </inkml:context>
    <inkml:brush xml:id="br0">
      <inkml:brushProperty name="width" value="0.35" units="cm"/>
      <inkml:brushProperty name="height" value="0.35" units="cm"/>
      <inkml:brushProperty name="color" value="#66CC00"/>
    </inkml:brush>
  </inkml:definitions>
  <inkml:trace contextRef="#ctx0" brushRef="#br0">769 770 24575,'22'0'0,"-9"1"0,-1-1 0,0 0 0,1-1 0,-1 0 0,0-1 0,0-1 0,0 0 0,21-7 0,14-10 0,-36 17 0,0-2 0,1 1 0,-2-2 0,1 1 0,-1-1 0,1-1 0,9-9 0,78-62 0,-46 27 0,75-94 0,-88 104 0,-34 37 0,0 0 0,0 0 0,-1-1 0,1 1 0,-1-1 0,0 0 0,-1 0 0,1 0 0,-1-1 0,0 1 0,-1-1 0,1 0 0,-1 0 0,0 1 0,0-2 0,1-10 0,-3 14 0,2-13 0,-1 0 0,0 0 0,-4-30 0,3 42 0,-1 1 0,0-1 0,1 1 0,-1 0 0,0-1 0,-1 1 0,1 0 0,-1-1 0,1 1 0,-1 0 0,0 0 0,0 0 0,0 1 0,-1-1 0,1 0 0,-1 1 0,1-1 0,-1 1 0,0 0 0,0 0 0,0 0 0,0 0 0,-6-1 0,-17-6 0,-41-6 0,45 11 0,-1-2 0,1 0 0,-25-10 0,28 8 0,0 1 0,-1 1 0,0 1 0,0 0 0,-29-2 0,-102 3 0,107 5 0,-28-2 0,-71 3 0,129 0 0,0 1 0,0 1 0,1 0 0,-1 1 0,-14 8 0,-21 7 0,-67 27 0,21 1 0,-5 11 0,91-54 0,1 0 0,-1 1 0,1 0 0,0 0 0,0 0 0,1 1 0,0 0 0,0 1 0,1-1 0,0 1 0,0 1 0,0-1 0,1 1 0,1 0 0,-8 19 0,-2 16 0,6-23 0,0 1 0,2 0 0,1 1 0,1-1 0,-3 36 0,11 77 0,-2-116 0,1 0 0,1 0 0,1 0 0,13 34 0,-12-42 0,0-1 0,1 0 0,0 0 0,0-1 0,16 15 0,-13-13 0,1 1 0,13 21 0,-16-23 0,0 1 0,1-1 0,0-1 0,0 0 0,14 11 0,-12-11 0,0 1 0,0 0 0,-1 0 0,11 16 0,80 107 0,-91-120 0,-1 0 0,2-1 0,0 0 0,0-1 0,1 0 0,1-1 0,0 0 0,0-1 0,23 11 0,42 31 0,-74-49 0,23 10 0,-1 1 0,0 0 0,-1 2 0,32 25 0,-48-34 0,-1-2 0,1 1 0,-1-1 0,1 0 0,0-1 0,1 0 0,-1 0 0,0-1 0,1 0 0,0-1 0,13 1 0,27 5 0,108 16 0,-4 1 0,-121-19 0,0-1 0,0-2 0,60-3 0,-31 0 0,-58 1 0,-1 0 0,0 0 0,1 0 0,-1-1 0,0 1 0,0-1 0,1 0 0,-1 1 0,0-1 0,0-1 0,0 1 0,0 0 0,0-1 0,0 0 0,-1 1 0,1-1 0,4-4 0,-6 4 0,1-1 0,-1 1 0,0-1 0,0 1 0,0-1 0,0 0 0,0 1 0,0-1 0,-1 0 0,1 0 0,-1 1 0,0-1 0,0 0 0,0 0 0,0 0 0,-1 0 0,1 1 0,-1-1 0,1 0 0,-1 0 0,-1-2 0,1 1 24,-1-1 0,1 1 0,-1 0 0,0 0-1,0 0 1,0 0 0,-1 0 0,1 1 0,-1-1 0,0 1-1,0 0 1,0-1 0,-5-2 0,-1 0-236,0 1 0,0 0 1,0 0-1,-13-3 0,9 2-428</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8T19:31:21.53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1 121,'9'1,"0"-1,-1-1,1 0,0 0,0-1,0 0,-1 0,1-1,-1 0,0-1,11-5,-7 3,0 1,0 0,17-3,-16 5,1-2,21-8,-18 5,0 1,1 0,0 2,1 0,21-2,-2 2,59 0,1282 6,-536 40,-405-13,-39-8,476 28,-731-39,946 38,-457-48,-624 0,0 0,0-1,16-4,-19 4,0 1,1-1,-1 1,1 0,-1 0,1 1,10 1,-17-2,1 1,-1 0,0 0,1 0,-1 0,0 1,0-1,1 0,-1 0,0 0,0 0,1 0,-1 0,0 0,0 0,1 1,-1-1,0 0,0 0,1 0,-1 0,0 1,0-1,0 0,0 0,1 1,-1-1,0 0,0 0,0 1,0-1,0 0,0 0,0 1,0-1,1 0,-1 0,0 1,-8 10,-17 7,3-7,-1-1,0-1,-1 0,0-2,-27 4,-15 6,-321 66,163-40,-502 88,-6-27,194-30,-269 28,436-59,-72 41,315-56,111-24,-66 16,75-18,1 1,0-1,0 1,0 1,0-1,0 1,1 1,-8 5,14-10,0 1,-1-1,1 0,0 0,0 0,-1 1,1-1,0 0,0 0,0 1,-1-1,1 0,0 0,0 1,0-1,0 0,0 1,0-1,0 0,-1 1,1-1,0 0,0 1,0-1,0 0,0 0,0 1,1-1,-1 0,0 1,0-1,0 0,0 1,11 5,19-3,-29-3,20 0,1-2,-1-1,0-1,-1 0,1-2,24-9,3 0,-32 10,376-104,-134 45,271-55,43 33,7 39,-288 35,122-1,1036 14,-943 41,-383-26,-12 0,-55-6,102 3,-125-11,49 8,-48-5,44 2,-10-6,127-4,-177 0,1-1,0 0,27-12,21-4,-52 16,12-3,0 2,1 1,40-2,-61 6,-4 1,1-1,-1 0,0 0,0 0,0-1,0 1,1-1,-1 1,0-1,0 0,0 0,0-1,3-1,-6 3,0 0,0-1,0 1,0 0,0 0,0-1,0 1,0 0,0 0,0-1,0 1,0 0,0-1,0 1,0 0,0 0,-1-1,1 1,0 0,0 0,0-1,0 1,0 0,-1 0,1 0,0-1,0 1,0 0,-1 0,1 0,0 0,0 0,-1-1,1 1,0 0,0 0,-1 0,1 0,0 0,-1 0,1 0,0 0,0 0,-1 0,1 0,0 0,0 0,-1 0,1 0,-17-3,-1 5,0 0,0 1,-26 7,13-3,-85 26,71-18,-61 11,-98 11,-114 17,-294 10,303-46,-51 4,-165 10,194-14,-855-1,766-20,-2116 3,2526 1,0 0,0 0,0 1,-1 0,2 1,-1 0,-18 8,0 3,-32 23,11-7,33-20,0 2,1 0,-16 16,-3 4,-68 56,-21 22,-35 26,140-120,-24 29,28-28,-34 29,47-46,0 1,0 0,0-1,1 1,-1 0,0 0,0 0,0 0,1-1,-1 1,0 0,1 0,-1 0,1 0,-1 1,1-1,-1 0,1 0,0 0,0 0,-1 0,1 0,0 1,0-1,0 0,0 0,1 2,0-1,0 0,0 0,0-1,0 1,1 0,-1-1,1 1,-1-1,1 1,0-1,-1 0,1 1,4 0,6 4,0-1,1 0,23 5,115 14,-88-17,118-3,24 2,25 11,-43-4,-137-9,328 26,-240-20,56 3,227 22,-140-7,84 3,480 20,887-52,-1129-28,-13-48,-322 21,-78 15,38 6,-167 27,-35 4,1-2,-1-1,-1-1,1-1,-1-1,26-15,-35 18,0 1,0 1,0 0,28-3,-23 4,1-1,20-8,17-13,-39 16,1 1,34-9,-14 7,-2 0,1 2,-1 2,2 1,44 0,539 7,-603-2,0-2,-1 0,1-1,36-13,-15 1,-1-3,0-1,-2-2,57-41,96-58,-17-18,-164 129,0-2,-1 0,14-19,-21 27,0-1,0 0,0 0,0-1,-1 1,0-1,0 1,0-1,-1 1,0-1,0 0,0-8,-1 13,0 0,0 0,-1 0,1 0,0 0,-1 0,1 0,-1 0,1 0,-1 0,0 0,1 1,-1-1,0 0,1 0,-1 0,0 1,0-1,0 1,0-1,0 0,0 1,0 0,0-1,0 1,0-1,0 1,0 0,0 0,0 0,0 0,0-1,0 1,0 1,0-1,0 0,0 0,0 0,-1 1,1-1,-1 1,-8 1,-1 1,1 0,-12 7,15-7,-68 25,60-22</inkml:trace>
</inkml:ink>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8.png>
</file>

<file path=ppt/media/image2.png>
</file>

<file path=ppt/media/image20.pn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3.png>
</file>

<file path=ppt/media/image36.jpeg>
</file>

<file path=ppt/media/image37.png>
</file>

<file path=ppt/media/image4.sv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68A3E5-BE51-4053-B3A1-13E726C2607C}" type="datetimeFigureOut">
              <a:rPr lang="en-US" smtClean="0"/>
              <a:t>12/9/24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43F7EB-B1C7-4B42-B9B2-09CB6CDA9DAA}" type="slidenum">
              <a:rPr lang="en-US" smtClean="0"/>
              <a:t>‹#›</a:t>
            </a:fld>
            <a:endParaRPr lang="en-US"/>
          </a:p>
        </p:txBody>
      </p:sp>
    </p:spTree>
    <p:extLst>
      <p:ext uri="{BB962C8B-B14F-4D97-AF65-F5344CB8AC3E}">
        <p14:creationId xmlns:p14="http://schemas.microsoft.com/office/powerpoint/2010/main" val="3434137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a:t>
            </a:fld>
            <a:endParaRPr lang="en-US"/>
          </a:p>
        </p:txBody>
      </p:sp>
    </p:spTree>
    <p:extLst>
      <p:ext uri="{BB962C8B-B14F-4D97-AF65-F5344CB8AC3E}">
        <p14:creationId xmlns:p14="http://schemas.microsoft.com/office/powerpoint/2010/main" val="3628762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Cover the various ways a hacker could compromise the various mission types carried out by space vehicles</a:t>
            </a:r>
          </a:p>
          <a:p>
            <a:pPr marL="4572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Sensing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Imaging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Exploit payload control computer to do things like, put the lens out of focus so pictures it takes are useless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Monitoring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Remove certain triggers so that monitoring sensing payloads never record. Like if a payload waited for nuclear like events and then recorded radiation levels or heat levels, make it never think there was an event, or that events are happening every second to deny the payload function to the asset operator</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Emitting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Positioning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the data provided from GPS sensors before it is broadcast to the ground, so receivers get bad positioning information from the space vehicle and triangulation is no longer reliable</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Jamming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Alter the frequency that is being jammed or turn off jamming altogether yet have the space vehicle report to the ground that everything is running fine. Hard to tell from the ground if your satellite is jamming something else in space outside of it telling you it is.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Communications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Broadcast</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broadcast payloads like satellite radio or DirecTV by altering what is being sent down to the broadcast footprint</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Pipe providers</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Mirror pipes on communications satellite, close them down or make them extremely poor to degrade the use of that communications pipe</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Human Life Preservation on crewed space vehicles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Insert any scary scenario where things that keep people alive on a space vehicle are attacked by a hacker from the ground. There is a lot of built in redundancy to these types of systems but not a ton of work on keeping backups and other  things segregated with the intent of stopping a hacker from being able to turn off environmental controls and turning off safeguards</a:t>
            </a:r>
          </a:p>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11</a:t>
            </a:fld>
            <a:endParaRPr lang="en-US"/>
          </a:p>
        </p:txBody>
      </p:sp>
    </p:spTree>
    <p:extLst>
      <p:ext uri="{BB962C8B-B14F-4D97-AF65-F5344CB8AC3E}">
        <p14:creationId xmlns:p14="http://schemas.microsoft.com/office/powerpoint/2010/main" val="3169005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Ways hackers could get their attack effects to delivered to the satellite system</a:t>
            </a:r>
          </a:p>
          <a:p>
            <a:endParaRPr lang="en-US" dirty="0"/>
          </a:p>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12</a:t>
            </a:fld>
            <a:endParaRPr lang="en-US"/>
          </a:p>
        </p:txBody>
      </p:sp>
    </p:spTree>
    <p:extLst>
      <p:ext uri="{BB962C8B-B14F-4D97-AF65-F5344CB8AC3E}">
        <p14:creationId xmlns:p14="http://schemas.microsoft.com/office/powerpoint/2010/main" val="23868634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Mars rescheduling 26 months due to sling shot stuff</a:t>
            </a:r>
          </a:p>
        </p:txBody>
      </p:sp>
      <p:sp>
        <p:nvSpPr>
          <p:cNvPr id="4" name="Slide Number Placeholder 3"/>
          <p:cNvSpPr>
            <a:spLocks noGrp="1"/>
          </p:cNvSpPr>
          <p:nvPr>
            <p:ph type="sldNum" sz="quarter" idx="5"/>
          </p:nvPr>
        </p:nvSpPr>
        <p:spPr/>
        <p:txBody>
          <a:bodyPr/>
          <a:lstStyle/>
          <a:p>
            <a:fld id="{6D43F7EB-B1C7-4B42-B9B2-09CB6CDA9DAA}" type="slidenum">
              <a:rPr lang="en-US" smtClean="0"/>
              <a:t>13</a:t>
            </a:fld>
            <a:endParaRPr lang="en-US"/>
          </a:p>
        </p:txBody>
      </p:sp>
    </p:spTree>
    <p:extLst>
      <p:ext uri="{BB962C8B-B14F-4D97-AF65-F5344CB8AC3E}">
        <p14:creationId xmlns:p14="http://schemas.microsoft.com/office/powerpoint/2010/main" val="2739514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14</a:t>
            </a:fld>
            <a:endParaRPr lang="en-US"/>
          </a:p>
        </p:txBody>
      </p:sp>
    </p:spTree>
    <p:extLst>
      <p:ext uri="{BB962C8B-B14F-4D97-AF65-F5344CB8AC3E}">
        <p14:creationId xmlns:p14="http://schemas.microsoft.com/office/powerpoint/2010/main" val="20440248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15</a:t>
            </a:fld>
            <a:endParaRPr lang="en-US"/>
          </a:p>
        </p:txBody>
      </p:sp>
    </p:spTree>
    <p:extLst>
      <p:ext uri="{BB962C8B-B14F-4D97-AF65-F5344CB8AC3E}">
        <p14:creationId xmlns:p14="http://schemas.microsoft.com/office/powerpoint/2010/main" val="35658925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16</a:t>
            </a:fld>
            <a:endParaRPr lang="en-US"/>
          </a:p>
        </p:txBody>
      </p:sp>
    </p:spTree>
    <p:extLst>
      <p:ext uri="{BB962C8B-B14F-4D97-AF65-F5344CB8AC3E}">
        <p14:creationId xmlns:p14="http://schemas.microsoft.com/office/powerpoint/2010/main" val="22444592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17</a:t>
            </a:fld>
            <a:endParaRPr lang="en-US"/>
          </a:p>
        </p:txBody>
      </p:sp>
    </p:spTree>
    <p:extLst>
      <p:ext uri="{BB962C8B-B14F-4D97-AF65-F5344CB8AC3E}">
        <p14:creationId xmlns:p14="http://schemas.microsoft.com/office/powerpoint/2010/main" val="3776853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18</a:t>
            </a:fld>
            <a:endParaRPr lang="en-US"/>
          </a:p>
        </p:txBody>
      </p:sp>
    </p:spTree>
    <p:extLst>
      <p:ext uri="{BB962C8B-B14F-4D97-AF65-F5344CB8AC3E}">
        <p14:creationId xmlns:p14="http://schemas.microsoft.com/office/powerpoint/2010/main" val="3506898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19</a:t>
            </a:fld>
            <a:endParaRPr lang="en-US"/>
          </a:p>
        </p:txBody>
      </p:sp>
    </p:spTree>
    <p:extLst>
      <p:ext uri="{BB962C8B-B14F-4D97-AF65-F5344CB8AC3E}">
        <p14:creationId xmlns:p14="http://schemas.microsoft.com/office/powerpoint/2010/main" val="28421685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20</a:t>
            </a:fld>
            <a:endParaRPr lang="en-US"/>
          </a:p>
        </p:txBody>
      </p:sp>
    </p:spTree>
    <p:extLst>
      <p:ext uri="{BB962C8B-B14F-4D97-AF65-F5344CB8AC3E}">
        <p14:creationId xmlns:p14="http://schemas.microsoft.com/office/powerpoint/2010/main" val="3941970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cyber attacks hackers could deploy to degrade disable or destroy a satellite system</a:t>
            </a:r>
          </a:p>
        </p:txBody>
      </p:sp>
      <p:sp>
        <p:nvSpPr>
          <p:cNvPr id="4" name="Slide Number Placeholder 3"/>
          <p:cNvSpPr>
            <a:spLocks noGrp="1"/>
          </p:cNvSpPr>
          <p:nvPr>
            <p:ph type="sldNum" sz="quarter" idx="5"/>
          </p:nvPr>
        </p:nvSpPr>
        <p:spPr/>
        <p:txBody>
          <a:bodyPr/>
          <a:lstStyle/>
          <a:p>
            <a:fld id="{6D43F7EB-B1C7-4B42-B9B2-09CB6CDA9DAA}" type="slidenum">
              <a:rPr lang="en-US" smtClean="0"/>
              <a:t>3</a:t>
            </a:fld>
            <a:endParaRPr lang="en-US"/>
          </a:p>
        </p:txBody>
      </p:sp>
    </p:spTree>
    <p:extLst>
      <p:ext uri="{BB962C8B-B14F-4D97-AF65-F5344CB8AC3E}">
        <p14:creationId xmlns:p14="http://schemas.microsoft.com/office/powerpoint/2010/main" val="18526928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21</a:t>
            </a:fld>
            <a:endParaRPr lang="en-US"/>
          </a:p>
        </p:txBody>
      </p:sp>
    </p:spTree>
    <p:extLst>
      <p:ext uri="{BB962C8B-B14F-4D97-AF65-F5344CB8AC3E}">
        <p14:creationId xmlns:p14="http://schemas.microsoft.com/office/powerpoint/2010/main" val="3588307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22</a:t>
            </a:fld>
            <a:endParaRPr lang="en-US"/>
          </a:p>
        </p:txBody>
      </p:sp>
    </p:spTree>
    <p:extLst>
      <p:ext uri="{BB962C8B-B14F-4D97-AF65-F5344CB8AC3E}">
        <p14:creationId xmlns:p14="http://schemas.microsoft.com/office/powerpoint/2010/main" val="22288480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23</a:t>
            </a:fld>
            <a:endParaRPr lang="en-US"/>
          </a:p>
        </p:txBody>
      </p:sp>
    </p:spTree>
    <p:extLst>
      <p:ext uri="{BB962C8B-B14F-4D97-AF65-F5344CB8AC3E}">
        <p14:creationId xmlns:p14="http://schemas.microsoft.com/office/powerpoint/2010/main" val="17900062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25</a:t>
            </a:fld>
            <a:endParaRPr lang="en-US"/>
          </a:p>
        </p:txBody>
      </p:sp>
    </p:spTree>
    <p:extLst>
      <p:ext uri="{BB962C8B-B14F-4D97-AF65-F5344CB8AC3E}">
        <p14:creationId xmlns:p14="http://schemas.microsoft.com/office/powerpoint/2010/main" val="16962332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26</a:t>
            </a:fld>
            <a:endParaRPr lang="en-US"/>
          </a:p>
        </p:txBody>
      </p:sp>
    </p:spTree>
    <p:extLst>
      <p:ext uri="{BB962C8B-B14F-4D97-AF65-F5344CB8AC3E}">
        <p14:creationId xmlns:p14="http://schemas.microsoft.com/office/powerpoint/2010/main" val="5023978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27</a:t>
            </a:fld>
            <a:endParaRPr lang="en-US"/>
          </a:p>
        </p:txBody>
      </p:sp>
    </p:spTree>
    <p:extLst>
      <p:ext uri="{BB962C8B-B14F-4D97-AF65-F5344CB8AC3E}">
        <p14:creationId xmlns:p14="http://schemas.microsoft.com/office/powerpoint/2010/main" val="10253688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28</a:t>
            </a:fld>
            <a:endParaRPr lang="en-US"/>
          </a:p>
        </p:txBody>
      </p:sp>
    </p:spTree>
    <p:extLst>
      <p:ext uri="{BB962C8B-B14F-4D97-AF65-F5344CB8AC3E}">
        <p14:creationId xmlns:p14="http://schemas.microsoft.com/office/powerpoint/2010/main" val="1574036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29</a:t>
            </a:fld>
            <a:endParaRPr lang="en-US"/>
          </a:p>
        </p:txBody>
      </p:sp>
    </p:spTree>
    <p:extLst>
      <p:ext uri="{BB962C8B-B14F-4D97-AF65-F5344CB8AC3E}">
        <p14:creationId xmlns:p14="http://schemas.microsoft.com/office/powerpoint/2010/main" val="30151158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30</a:t>
            </a:fld>
            <a:endParaRPr lang="en-US"/>
          </a:p>
        </p:txBody>
      </p:sp>
    </p:spTree>
    <p:extLst>
      <p:ext uri="{BB962C8B-B14F-4D97-AF65-F5344CB8AC3E}">
        <p14:creationId xmlns:p14="http://schemas.microsoft.com/office/powerpoint/2010/main" val="23463023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Walk through how a single space vehicle and ground station could be compromised with existing exploits given common software and hardware choices</a:t>
            </a:r>
          </a:p>
          <a:p>
            <a:pPr marL="742950" marR="0" lvl="1" indent="-285750">
              <a:spcBef>
                <a:spcPts val="0"/>
              </a:spcBef>
              <a:spcAft>
                <a:spcPts val="0"/>
              </a:spcAft>
              <a:buFont typeface="+mj-lt"/>
              <a:buAutoNum type="alphaLcPeriod"/>
            </a:pPr>
            <a:r>
              <a:rPr lang="en-US" sz="1200" b="1" dirty="0">
                <a:effectLst/>
                <a:latin typeface="Calibri" panose="020F0502020204030204" pitchFamily="34" charset="0"/>
                <a:ea typeface="Calibri" panose="020F0502020204030204" pitchFamily="34" charset="0"/>
                <a:cs typeface="Times New Roman" panose="02020603050405020304" pitchFamily="18" charset="0"/>
              </a:rPr>
              <a:t>Scenario: A nation state wants to test out its ability to compromise a space system and decides on an academic space program at a foreign university to practice on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31</a:t>
            </a:fld>
            <a:endParaRPr lang="en-US"/>
          </a:p>
        </p:txBody>
      </p:sp>
    </p:spTree>
    <p:extLst>
      <p:ext uri="{BB962C8B-B14F-4D97-AF65-F5344CB8AC3E}">
        <p14:creationId xmlns:p14="http://schemas.microsoft.com/office/powerpoint/2010/main" val="9391533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cyber attacks hackers could deploy to degrade disable or destroy a satellite system</a:t>
            </a:r>
          </a:p>
        </p:txBody>
      </p:sp>
      <p:sp>
        <p:nvSpPr>
          <p:cNvPr id="4" name="Slide Number Placeholder 3"/>
          <p:cNvSpPr>
            <a:spLocks noGrp="1"/>
          </p:cNvSpPr>
          <p:nvPr>
            <p:ph type="sldNum" sz="quarter" idx="5"/>
          </p:nvPr>
        </p:nvSpPr>
        <p:spPr/>
        <p:txBody>
          <a:bodyPr/>
          <a:lstStyle/>
          <a:p>
            <a:fld id="{6D43F7EB-B1C7-4B42-B9B2-09CB6CDA9DAA}" type="slidenum">
              <a:rPr lang="en-US" smtClean="0"/>
              <a:t>4</a:t>
            </a:fld>
            <a:endParaRPr lang="en-US"/>
          </a:p>
        </p:txBody>
      </p:sp>
    </p:spTree>
    <p:extLst>
      <p:ext uri="{BB962C8B-B14F-4D97-AF65-F5344CB8AC3E}">
        <p14:creationId xmlns:p14="http://schemas.microsoft.com/office/powerpoint/2010/main" val="10905426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social engineer their way into sending the student an infected PDF. They pretend to be a renown professor in a related field who is interested in their work and wants the student’s input on a paper they are writing. The infected pdf allows the attacker to install an implant on the student’s personal laptop</a:t>
            </a:r>
          </a:p>
        </p:txBody>
      </p:sp>
      <p:sp>
        <p:nvSpPr>
          <p:cNvPr id="4" name="Slide Number Placeholder 3"/>
          <p:cNvSpPr>
            <a:spLocks noGrp="1"/>
          </p:cNvSpPr>
          <p:nvPr>
            <p:ph type="sldNum" sz="quarter" idx="10"/>
          </p:nvPr>
        </p:nvSpPr>
        <p:spPr/>
        <p:txBody>
          <a:bodyPr/>
          <a:lstStyle/>
          <a:p>
            <a:fld id="{6D43F7EB-B1C7-4B42-B9B2-09CB6CDA9DAA}" type="slidenum">
              <a:rPr lang="en-US" smtClean="0"/>
              <a:t>32</a:t>
            </a:fld>
            <a:endParaRPr lang="en-US"/>
          </a:p>
        </p:txBody>
      </p:sp>
    </p:spTree>
    <p:extLst>
      <p:ext uri="{BB962C8B-B14F-4D97-AF65-F5344CB8AC3E}">
        <p14:creationId xmlns:p14="http://schemas.microsoft.com/office/powerpoint/2010/main" val="28293923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access to the laptop the attacker uses something like the tool </a:t>
            </a:r>
            <a:r>
              <a:rPr lang="en-US" dirty="0" err="1"/>
              <a:t>DualToy</a:t>
            </a:r>
            <a:r>
              <a:rPr lang="en-US" dirty="0"/>
              <a:t> which allows the uploading of malicious files to the student’s phone when it is charging via USB cable to the laptop. This is used to implant the cell phone</a:t>
            </a:r>
          </a:p>
        </p:txBody>
      </p:sp>
      <p:sp>
        <p:nvSpPr>
          <p:cNvPr id="4" name="Slide Number Placeholder 3"/>
          <p:cNvSpPr>
            <a:spLocks noGrp="1"/>
          </p:cNvSpPr>
          <p:nvPr>
            <p:ph type="sldNum" sz="quarter" idx="10"/>
          </p:nvPr>
        </p:nvSpPr>
        <p:spPr/>
        <p:txBody>
          <a:bodyPr/>
          <a:lstStyle/>
          <a:p>
            <a:fld id="{6D43F7EB-B1C7-4B42-B9B2-09CB6CDA9DAA}" type="slidenum">
              <a:rPr lang="en-US" smtClean="0"/>
              <a:t>33</a:t>
            </a:fld>
            <a:endParaRPr lang="en-US"/>
          </a:p>
        </p:txBody>
      </p:sp>
    </p:spTree>
    <p:extLst>
      <p:ext uri="{BB962C8B-B14F-4D97-AF65-F5344CB8AC3E}">
        <p14:creationId xmlns:p14="http://schemas.microsoft.com/office/powerpoint/2010/main" val="4104978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access on the phone the attacker tasks a bunch of </a:t>
            </a:r>
            <a:r>
              <a:rPr lang="en-US" dirty="0" err="1"/>
              <a:t>dir’s</a:t>
            </a:r>
            <a:r>
              <a:rPr lang="en-US" dirty="0"/>
              <a:t> and permission checks and other things from the phone implant whenever it is plugged into another machine. The attacker notices the phone is also being charged via USB at the lab the student works in. The machine it sees is a Linux host running windows VM’s that are the ground station. The attacker uses the implanted phone to find a world writeable script being executed as root and appends malware to the script so that the next time it fires, the attacker now has an implant on the air gapped </a:t>
            </a:r>
            <a:r>
              <a:rPr lang="en-US" dirty="0" err="1"/>
              <a:t>linux</a:t>
            </a:r>
            <a:r>
              <a:rPr lang="en-US" dirty="0"/>
              <a:t> server. </a:t>
            </a:r>
          </a:p>
        </p:txBody>
      </p:sp>
      <p:sp>
        <p:nvSpPr>
          <p:cNvPr id="4" name="Slide Number Placeholder 3"/>
          <p:cNvSpPr>
            <a:spLocks noGrp="1"/>
          </p:cNvSpPr>
          <p:nvPr>
            <p:ph type="sldNum" sz="quarter" idx="10"/>
          </p:nvPr>
        </p:nvSpPr>
        <p:spPr/>
        <p:txBody>
          <a:bodyPr/>
          <a:lstStyle/>
          <a:p>
            <a:fld id="{6D43F7EB-B1C7-4B42-B9B2-09CB6CDA9DAA}" type="slidenum">
              <a:rPr lang="en-US" smtClean="0"/>
              <a:t>34</a:t>
            </a:fld>
            <a:endParaRPr lang="en-US"/>
          </a:p>
        </p:txBody>
      </p:sp>
    </p:spTree>
    <p:extLst>
      <p:ext uri="{BB962C8B-B14F-4D97-AF65-F5344CB8AC3E}">
        <p14:creationId xmlns:p14="http://schemas.microsoft.com/office/powerpoint/2010/main" val="12752726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attacker uses their implant on the host OS to exploit the not fully patched Windows 10 machine running the satellite ground control software with MS17-010 and installs an implant there</a:t>
            </a:r>
          </a:p>
          <a:p>
            <a:endParaRPr lang="en-US" dirty="0"/>
          </a:p>
          <a:p>
            <a:r>
              <a:rPr lang="en-US" dirty="0"/>
              <a:t>At this point it is slow going, waiting for information to trickle out across from all these implants and the student plugging his phone in and out so the attacker starts using the phone itself to offload data instead of waiting for it to get back to the students laptop. Now whenever the student is charging his phone at work the attacker can tunnel interactive access directly to the ground control computer and begin trying to go after the space vehicle</a:t>
            </a:r>
          </a:p>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35</a:t>
            </a:fld>
            <a:endParaRPr lang="en-US"/>
          </a:p>
        </p:txBody>
      </p:sp>
    </p:spTree>
    <p:extLst>
      <p:ext uri="{BB962C8B-B14F-4D97-AF65-F5344CB8AC3E}">
        <p14:creationId xmlns:p14="http://schemas.microsoft.com/office/powerpoint/2010/main" val="1267053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attackers notice that the payload files sent to the payload computer on the space vehicle are python scripts executed without any checks and simply adds in functionality to gain access to the payload computer the next time it receives tasking.</a:t>
            </a:r>
          </a:p>
        </p:txBody>
      </p:sp>
      <p:sp>
        <p:nvSpPr>
          <p:cNvPr id="4" name="Slide Number Placeholder 3"/>
          <p:cNvSpPr>
            <a:spLocks noGrp="1"/>
          </p:cNvSpPr>
          <p:nvPr>
            <p:ph type="sldNum" sz="quarter" idx="10"/>
          </p:nvPr>
        </p:nvSpPr>
        <p:spPr/>
        <p:txBody>
          <a:bodyPr/>
          <a:lstStyle/>
          <a:p>
            <a:fld id="{6D43F7EB-B1C7-4B42-B9B2-09CB6CDA9DAA}" type="slidenum">
              <a:rPr lang="en-US" smtClean="0"/>
              <a:t>36</a:t>
            </a:fld>
            <a:endParaRPr lang="en-US"/>
          </a:p>
        </p:txBody>
      </p:sp>
    </p:spTree>
    <p:extLst>
      <p:ext uri="{BB962C8B-B14F-4D97-AF65-F5344CB8AC3E}">
        <p14:creationId xmlns:p14="http://schemas.microsoft.com/office/powerpoint/2010/main" val="26116708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RCE on the payload computer the attacker identifies that it talks TCP/IP to the control and data handler which is the brains of the whole space vehicle. The C&amp;DH is running VxWorks and has not been patched since 2018 when the space vehicle was launched. Using one of many RCE exploits the attackers pivot inside the space vehicle from the payload computer to the C&amp;DH</a:t>
            </a:r>
          </a:p>
        </p:txBody>
      </p:sp>
      <p:sp>
        <p:nvSpPr>
          <p:cNvPr id="4" name="Slide Number Placeholder 3"/>
          <p:cNvSpPr>
            <a:spLocks noGrp="1"/>
          </p:cNvSpPr>
          <p:nvPr>
            <p:ph type="sldNum" sz="quarter" idx="10"/>
          </p:nvPr>
        </p:nvSpPr>
        <p:spPr/>
        <p:txBody>
          <a:bodyPr/>
          <a:lstStyle/>
          <a:p>
            <a:fld id="{6D43F7EB-B1C7-4B42-B9B2-09CB6CDA9DAA}" type="slidenum">
              <a:rPr lang="en-US" smtClean="0"/>
              <a:t>37</a:t>
            </a:fld>
            <a:endParaRPr lang="en-US"/>
          </a:p>
        </p:txBody>
      </p:sp>
    </p:spTree>
    <p:extLst>
      <p:ext uri="{BB962C8B-B14F-4D97-AF65-F5344CB8AC3E}">
        <p14:creationId xmlns:p14="http://schemas.microsoft.com/office/powerpoint/2010/main" val="3165013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access to the C&amp;DH the attacker can enumerate the software defined radio responsible for communicating with the ground. The SDR is running an extremely outdated version of POSIX and is exploited with shellshock. This ultimately lets the attacker to pivot into a third computing device on the satellite and disable its ability to communicate by removing all frequency settings and filters from the SDR itself, effectively killing the satellite. </a:t>
            </a:r>
          </a:p>
        </p:txBody>
      </p:sp>
      <p:sp>
        <p:nvSpPr>
          <p:cNvPr id="4" name="Slide Number Placeholder 3"/>
          <p:cNvSpPr>
            <a:spLocks noGrp="1"/>
          </p:cNvSpPr>
          <p:nvPr>
            <p:ph type="sldNum" sz="quarter" idx="10"/>
          </p:nvPr>
        </p:nvSpPr>
        <p:spPr/>
        <p:txBody>
          <a:bodyPr/>
          <a:lstStyle/>
          <a:p>
            <a:fld id="{6D43F7EB-B1C7-4B42-B9B2-09CB6CDA9DAA}" type="slidenum">
              <a:rPr lang="en-US" smtClean="0"/>
              <a:t>38</a:t>
            </a:fld>
            <a:endParaRPr lang="en-US"/>
          </a:p>
        </p:txBody>
      </p:sp>
    </p:spTree>
    <p:extLst>
      <p:ext uri="{BB962C8B-B14F-4D97-AF65-F5344CB8AC3E}">
        <p14:creationId xmlns:p14="http://schemas.microsoft.com/office/powerpoint/2010/main" val="41985204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Overview of while large mesh system</a:t>
            </a:r>
          </a:p>
        </p:txBody>
      </p:sp>
      <p:sp>
        <p:nvSpPr>
          <p:cNvPr id="4" name="Slide Number Placeholder 3"/>
          <p:cNvSpPr>
            <a:spLocks noGrp="1"/>
          </p:cNvSpPr>
          <p:nvPr>
            <p:ph type="sldNum" sz="quarter" idx="5"/>
          </p:nvPr>
        </p:nvSpPr>
        <p:spPr/>
        <p:txBody>
          <a:bodyPr/>
          <a:lstStyle/>
          <a:p>
            <a:fld id="{6D43F7EB-B1C7-4B42-B9B2-09CB6CDA9DAA}" type="slidenum">
              <a:rPr lang="en-US" smtClean="0"/>
              <a:t>41</a:t>
            </a:fld>
            <a:endParaRPr lang="en-US"/>
          </a:p>
        </p:txBody>
      </p:sp>
    </p:spTree>
    <p:extLst>
      <p:ext uri="{BB962C8B-B14F-4D97-AF65-F5344CB8AC3E}">
        <p14:creationId xmlns:p14="http://schemas.microsoft.com/office/powerpoint/2010/main" val="10924583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Initial space vehicle payload and flight / C&amp;DH compromise same way as micro example</a:t>
            </a:r>
          </a:p>
        </p:txBody>
      </p:sp>
      <p:sp>
        <p:nvSpPr>
          <p:cNvPr id="4" name="Slide Number Placeholder 3"/>
          <p:cNvSpPr>
            <a:spLocks noGrp="1"/>
          </p:cNvSpPr>
          <p:nvPr>
            <p:ph type="sldNum" sz="quarter" idx="10"/>
          </p:nvPr>
        </p:nvSpPr>
        <p:spPr/>
        <p:txBody>
          <a:bodyPr/>
          <a:lstStyle/>
          <a:p>
            <a:fld id="{6D43F7EB-B1C7-4B42-B9B2-09CB6CDA9DAA}" type="slidenum">
              <a:rPr lang="en-US" smtClean="0"/>
              <a:t>42</a:t>
            </a:fld>
            <a:endParaRPr lang="en-US"/>
          </a:p>
        </p:txBody>
      </p:sp>
    </p:spTree>
    <p:extLst>
      <p:ext uri="{BB962C8B-B14F-4D97-AF65-F5344CB8AC3E}">
        <p14:creationId xmlns:p14="http://schemas.microsoft.com/office/powerpoint/2010/main" val="410341909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on a payload; if that payload is operated from multiple geographically diverse and non connected ground stations (think pulling imagery) then you can use that one payload computer to go after each ground segment that talks to it</a:t>
            </a:r>
          </a:p>
        </p:txBody>
      </p:sp>
      <p:sp>
        <p:nvSpPr>
          <p:cNvPr id="4" name="Slide Number Placeholder 3"/>
          <p:cNvSpPr>
            <a:spLocks noGrp="1"/>
          </p:cNvSpPr>
          <p:nvPr>
            <p:ph type="sldNum" sz="quarter" idx="10"/>
          </p:nvPr>
        </p:nvSpPr>
        <p:spPr/>
        <p:txBody>
          <a:bodyPr/>
          <a:lstStyle/>
          <a:p>
            <a:fld id="{6D43F7EB-B1C7-4B42-B9B2-09CB6CDA9DAA}" type="slidenum">
              <a:rPr lang="en-US" smtClean="0"/>
              <a:t>43</a:t>
            </a:fld>
            <a:endParaRPr lang="en-US"/>
          </a:p>
        </p:txBody>
      </p:sp>
    </p:spTree>
    <p:extLst>
      <p:ext uri="{BB962C8B-B14F-4D97-AF65-F5344CB8AC3E}">
        <p14:creationId xmlns:p14="http://schemas.microsoft.com/office/powerpoint/2010/main" val="4237888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5</a:t>
            </a:fld>
            <a:endParaRPr lang="en-US"/>
          </a:p>
        </p:txBody>
      </p:sp>
    </p:spTree>
    <p:extLst>
      <p:ext uri="{BB962C8B-B14F-4D97-AF65-F5344CB8AC3E}">
        <p14:creationId xmlns:p14="http://schemas.microsoft.com/office/powerpoint/2010/main" val="2568744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with the other system, </a:t>
            </a:r>
            <a:r>
              <a:rPr lang="en-US" dirty="0" err="1"/>
              <a:t>vxworks</a:t>
            </a:r>
            <a:r>
              <a:rPr lang="en-US" dirty="0"/>
              <a:t> or insert crappy space OS here would let you RCE on flight computer / C&amp;DH</a:t>
            </a:r>
          </a:p>
        </p:txBody>
      </p:sp>
      <p:sp>
        <p:nvSpPr>
          <p:cNvPr id="4" name="Slide Number Placeholder 3"/>
          <p:cNvSpPr>
            <a:spLocks noGrp="1"/>
          </p:cNvSpPr>
          <p:nvPr>
            <p:ph type="sldNum" sz="quarter" idx="10"/>
          </p:nvPr>
        </p:nvSpPr>
        <p:spPr/>
        <p:txBody>
          <a:bodyPr/>
          <a:lstStyle/>
          <a:p>
            <a:fld id="{6D43F7EB-B1C7-4B42-B9B2-09CB6CDA9DAA}" type="slidenum">
              <a:rPr lang="en-US" smtClean="0"/>
              <a:t>44</a:t>
            </a:fld>
            <a:endParaRPr lang="en-US"/>
          </a:p>
        </p:txBody>
      </p:sp>
    </p:spTree>
    <p:extLst>
      <p:ext uri="{BB962C8B-B14F-4D97-AF65-F5344CB8AC3E}">
        <p14:creationId xmlns:p14="http://schemas.microsoft.com/office/powerpoint/2010/main" val="9160339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 with payload, if multiple diverse and not connected ground stations fly the satellite, you could compromise them by infecting telemetry or other data they pull down (hammer home complete trust of what comes from the sky by the ground station)</a:t>
            </a:r>
          </a:p>
        </p:txBody>
      </p:sp>
      <p:sp>
        <p:nvSpPr>
          <p:cNvPr id="4" name="Slide Number Placeholder 3"/>
          <p:cNvSpPr>
            <a:spLocks noGrp="1"/>
          </p:cNvSpPr>
          <p:nvPr>
            <p:ph type="sldNum" sz="quarter" idx="10"/>
          </p:nvPr>
        </p:nvSpPr>
        <p:spPr/>
        <p:txBody>
          <a:bodyPr/>
          <a:lstStyle/>
          <a:p>
            <a:fld id="{6D43F7EB-B1C7-4B42-B9B2-09CB6CDA9DAA}" type="slidenum">
              <a:rPr lang="en-US" smtClean="0"/>
              <a:t>45</a:t>
            </a:fld>
            <a:endParaRPr lang="en-US"/>
          </a:p>
        </p:txBody>
      </p:sp>
    </p:spTree>
    <p:extLst>
      <p:ext uri="{BB962C8B-B14F-4D97-AF65-F5344CB8AC3E}">
        <p14:creationId xmlns:p14="http://schemas.microsoft.com/office/powerpoint/2010/main" val="19261545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Eventually can hop from bird to bird if they pass information across a mesh</a:t>
            </a:r>
          </a:p>
        </p:txBody>
      </p:sp>
      <p:sp>
        <p:nvSpPr>
          <p:cNvPr id="4" name="Slide Number Placeholder 3"/>
          <p:cNvSpPr>
            <a:spLocks noGrp="1"/>
          </p:cNvSpPr>
          <p:nvPr>
            <p:ph type="sldNum" sz="quarter" idx="10"/>
          </p:nvPr>
        </p:nvSpPr>
        <p:spPr/>
        <p:txBody>
          <a:bodyPr/>
          <a:lstStyle/>
          <a:p>
            <a:fld id="{6D43F7EB-B1C7-4B42-B9B2-09CB6CDA9DAA}" type="slidenum">
              <a:rPr lang="en-US" smtClean="0"/>
              <a:t>46</a:t>
            </a:fld>
            <a:endParaRPr lang="en-US"/>
          </a:p>
        </p:txBody>
      </p:sp>
    </p:spTree>
    <p:extLst>
      <p:ext uri="{BB962C8B-B14F-4D97-AF65-F5344CB8AC3E}">
        <p14:creationId xmlns:p14="http://schemas.microsoft.com/office/powerpoint/2010/main" val="3648297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cyber attacks hackers could deploy to degrade disable or destroy a satellite system</a:t>
            </a:r>
          </a:p>
        </p:txBody>
      </p:sp>
      <p:sp>
        <p:nvSpPr>
          <p:cNvPr id="4" name="Slide Number Placeholder 3"/>
          <p:cNvSpPr>
            <a:spLocks noGrp="1"/>
          </p:cNvSpPr>
          <p:nvPr>
            <p:ph type="sldNum" sz="quarter" idx="5"/>
          </p:nvPr>
        </p:nvSpPr>
        <p:spPr/>
        <p:txBody>
          <a:bodyPr/>
          <a:lstStyle/>
          <a:p>
            <a:fld id="{6D43F7EB-B1C7-4B42-B9B2-09CB6CDA9DAA}" type="slidenum">
              <a:rPr lang="en-US" smtClean="0"/>
              <a:t>6</a:t>
            </a:fld>
            <a:endParaRPr lang="en-US"/>
          </a:p>
        </p:txBody>
      </p:sp>
    </p:spTree>
    <p:extLst>
      <p:ext uri="{BB962C8B-B14F-4D97-AF65-F5344CB8AC3E}">
        <p14:creationId xmlns:p14="http://schemas.microsoft.com/office/powerpoint/2010/main" val="393333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Cover the various ways a hacker could compromise the various mission types carried out by space vehicles</a:t>
            </a:r>
          </a:p>
          <a:p>
            <a:pPr marL="4572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Sensing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Imaging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Exploit payload control computer to do things like, put the lens out of focus so pictures it takes are useless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Monitoring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Remove certain triggers so that monitoring sensing payloads never record. Like if a payload waited for nuclear like events and then recorded radiation levels or heat levels, make it never think there was an event, or that events are happening every second to deny the payload function to the asset operator</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Emitting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Positioning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the data provided from GPS sensors before it is broadcast to the ground, so receivers get bad positioning information from the space vehicle and triangulation is no longer reliable</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Jamming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Alter the frequency that is being jammed or turn off jamming altogether yet have the space vehicle report to the ground that everything is running fine. Hard to tell from the ground if your satellite is jamming something else in space outside of it telling you it is.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Communications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Broadcast</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broadcast payloads like satellite radio or DirecTV by altering what is being sent down to the broadcast footprint</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Pipe providers</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Mirror pipes on communications satellite, close them down or make them extremely poor to degrade the use of that communications pipe</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Human Life Preservation on crewed space vehicles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Insert any scary scenario where things that keep people alive on a space vehicle are attacked by a hacker from the ground. There is a lot of built in redundancy to these types of systems but not a ton of work on keeping backups and other  things segregated with the intent of stopping a hacker from being able to turn off environmental controls and turning off safeguards</a:t>
            </a:r>
          </a:p>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7</a:t>
            </a:fld>
            <a:endParaRPr lang="en-US"/>
          </a:p>
        </p:txBody>
      </p:sp>
    </p:spTree>
    <p:extLst>
      <p:ext uri="{BB962C8B-B14F-4D97-AF65-F5344CB8AC3E}">
        <p14:creationId xmlns:p14="http://schemas.microsoft.com/office/powerpoint/2010/main" val="21775428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Cover the various ways a hacker could compromise the various mission types carried out by space vehicles</a:t>
            </a:r>
          </a:p>
          <a:p>
            <a:pPr marL="4572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Sensing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Imaging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Exploit payload control computer to do things like, put the lens out of focus so pictures it takes are useless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Monitoring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Remove certain triggers so that monitoring sensing payloads never record. Like if a payload waited for nuclear like events and then recorded radiation levels or heat levels, make it never think there was an event, or that events are happening every second to deny the payload function to the asset operator</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Emitting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Positioning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the data provided from GPS sensors before it is broadcast to the ground, so receivers get bad positioning information from the space vehicle and triangulation is no longer reliable</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Jamming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Alter the frequency that is being jammed or turn off jamming altogether yet have the space vehicle report to the ground that everything is running fine. Hard to tell from the ground if your satellite is jamming something else in space outside of it telling you it is.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Communications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Broadcast</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broadcast payloads like satellite radio or DirecTV by altering what is being sent down to the broadcast footprint</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Pipe providers</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Mirror pipes on communications satellite, close them down or make them extremely poor to degrade the use of that communications pipe</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Human Life Preservation on crewed space vehicles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Insert any scary scenario where things that keep people alive on a space vehicle are attacked by a hacker from the ground. There is a lot of built in redundancy to these types of systems but not a ton of work on keeping backups and other  things segregated with the intent of stopping a hacker from being able to turn off environmental controls and turning off safeguards</a:t>
            </a:r>
          </a:p>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8</a:t>
            </a:fld>
            <a:endParaRPr lang="en-US"/>
          </a:p>
        </p:txBody>
      </p:sp>
    </p:spTree>
    <p:extLst>
      <p:ext uri="{BB962C8B-B14F-4D97-AF65-F5344CB8AC3E}">
        <p14:creationId xmlns:p14="http://schemas.microsoft.com/office/powerpoint/2010/main" val="302990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Cover the various ways a hacker could compromise the various mission types carried out by space vehicles</a:t>
            </a:r>
          </a:p>
          <a:p>
            <a:pPr marL="4572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Sensing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Imaging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Exploit payload control computer to do things like, put the lens out of focus so pictures it takes are useless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Monitoring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Remove certain triggers so that monitoring sensing payloads never record. Like if a payload waited for nuclear like events and then recorded radiation levels or heat levels, make it never think there was an event, or that events are happening every second to deny the payload function to the asset operator</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Emitting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Positioning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the data provided from GPS sensors before it is broadcast to the ground, so receivers get bad positioning information from the space vehicle and triangulation is no longer reliable</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Jamming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Alter the frequency that is being jammed or turn off jamming altogether yet have the space vehicle report to the ground that everything is running fine. Hard to tell from the ground if your satellite is jamming something else in space outside of it telling you it is.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Communications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Broadcast</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broadcast payloads like satellite radio or DirecTV by altering what is being sent down to the broadcast footprint</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Pipe providers</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Mirror pipes on communications satellite, close them down or make them extremely poor to degrade the use of that communications pipe</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Human Life Preservation on crewed space vehicles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Insert any scary scenario where things that keep people alive on a space vehicle are attacked by a hacker from the ground. There is a lot of built in redundancy to these types of systems but not a ton of work on keeping backups and other  things segregated with the intent of stopping a hacker from being able to turn off environmental controls and turning off safeguards</a:t>
            </a:r>
          </a:p>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9</a:t>
            </a:fld>
            <a:endParaRPr lang="en-US"/>
          </a:p>
        </p:txBody>
      </p:sp>
    </p:spTree>
    <p:extLst>
      <p:ext uri="{BB962C8B-B14F-4D97-AF65-F5344CB8AC3E}">
        <p14:creationId xmlns:p14="http://schemas.microsoft.com/office/powerpoint/2010/main" val="28035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Cover the various ways a hacker could compromise the various mission types carried out by space vehicles</a:t>
            </a:r>
          </a:p>
          <a:p>
            <a:pPr marL="4572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Sensing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Imaging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Exploit payload control computer to do things like, put the lens out of focus so pictures it takes are useless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Monitoring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Remove certain triggers so that monitoring sensing payloads never record. Like if a payload waited for nuclear like events and then recorded radiation levels or heat levels, make it never think there was an event, or that events are happening every second to deny the payload function to the asset operator</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Emitting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Positioning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the data provided from GPS sensors before it is broadcast to the ground, so receivers get bad positioning information from the space vehicle and triangulation is no longer reliable</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Jamming</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Alter the frequency that is being jammed or turn off jamming altogether yet have the space vehicle report to the ground that everything is running fine. Hard to tell from the ground if your satellite is jamming something else in space outside of it telling you it is. </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Communications Missions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Broadcast</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Attacking broadcast payloads like satellite radio or DirecTV by altering what is being sent down to the broadcast footprint</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Pipe providers</a:t>
            </a:r>
          </a:p>
          <a:p>
            <a:pPr marL="1600200" marR="0" lvl="3" indent="-228600">
              <a:spcBef>
                <a:spcPts val="0"/>
              </a:spcBef>
              <a:spcAft>
                <a:spcPts val="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Mirror pipes on communications satellite, close them down or make them extremely poor to degrade the use of that communications pipe</a:t>
            </a:r>
          </a:p>
          <a:p>
            <a:pPr marL="742950" marR="0" lvl="1" indent="-285750">
              <a:spcBef>
                <a:spcPts val="0"/>
              </a:spcBef>
              <a:spcAft>
                <a:spcPts val="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Human Life Preservation on crewed space vehicles</a:t>
            </a:r>
          </a:p>
          <a:p>
            <a:pPr marL="1143000" marR="0" lvl="2" indent="-228600">
              <a:spcBef>
                <a:spcPts val="0"/>
              </a:spcBef>
              <a:spcAft>
                <a:spcPts val="0"/>
              </a:spcAft>
              <a:buFont typeface="+mj-lt"/>
              <a:buAutoNum type="roman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Insert any scary scenario where things that keep people alive on a space vehicle are attacked by a hacker from the ground. There is a lot of built in redundancy to these types of systems but not a ton of work on keeping backups and other  things segregated with the intent of stopping a hacker from being able to turn off environmental controls and turning off safeguards</a:t>
            </a:r>
          </a:p>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10</a:t>
            </a:fld>
            <a:endParaRPr lang="en-US"/>
          </a:p>
        </p:txBody>
      </p:sp>
    </p:spTree>
    <p:extLst>
      <p:ext uri="{BB962C8B-B14F-4D97-AF65-F5344CB8AC3E}">
        <p14:creationId xmlns:p14="http://schemas.microsoft.com/office/powerpoint/2010/main" val="26848070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000000"/>
        </a:solidFill>
        <a:effectLst/>
      </p:bgPr>
    </p:bg>
    <p:spTree>
      <p:nvGrpSpPr>
        <p:cNvPr id="1" name=""/>
        <p:cNvGrpSpPr/>
        <p:nvPr/>
      </p:nvGrpSpPr>
      <p:grpSpPr>
        <a:xfrm>
          <a:off x="0" y="0"/>
          <a:ext cx="0" cy="0"/>
          <a:chOff x="0" y="0"/>
          <a:chExt cx="0" cy="0"/>
        </a:xfrm>
      </p:grpSpPr>
      <p:pic>
        <p:nvPicPr>
          <p:cNvPr id="10" name="Picture 9" descr="A blue sky with white stars&#10;&#10;Description automatically generated">
            <a:extLst>
              <a:ext uri="{FF2B5EF4-FFF2-40B4-BE49-F238E27FC236}">
                <a16:creationId xmlns:a16="http://schemas.microsoft.com/office/drawing/2014/main" id="{E961B474-7327-0EF6-05D8-2B44F1BC81A5}"/>
              </a:ext>
            </a:extLst>
          </p:cNvPr>
          <p:cNvPicPr>
            <a:picLocks noChangeAspect="1"/>
          </p:cNvPicPr>
          <p:nvPr/>
        </p:nvPicPr>
        <p:blipFill rotWithShape="1">
          <a:blip r:embed="rId2"/>
          <a:srcRect/>
          <a:stretch/>
        </p:blipFill>
        <p:spPr>
          <a:xfrm>
            <a:off x="-1" y="0"/>
            <a:ext cx="12192001" cy="6858000"/>
          </a:xfrm>
          <a:prstGeom prst="rect">
            <a:avLst/>
          </a:prstGeom>
        </p:spPr>
      </p:pic>
      <p:pic>
        <p:nvPicPr>
          <p:cNvPr id="17" name="Picture 16" descr="A black background with white lines&#10;&#10;Description automatically generated">
            <a:extLst>
              <a:ext uri="{FF2B5EF4-FFF2-40B4-BE49-F238E27FC236}">
                <a16:creationId xmlns:a16="http://schemas.microsoft.com/office/drawing/2014/main" id="{43DBE756-05BD-8443-494C-984861C6FB47}"/>
              </a:ext>
            </a:extLst>
          </p:cNvPr>
          <p:cNvPicPr>
            <a:picLocks noChangeAspect="1"/>
          </p:cNvPicPr>
          <p:nvPr/>
        </p:nvPicPr>
        <p:blipFill>
          <a:blip r:embed="rId3">
            <a:alphaModFix amt="15000"/>
          </a:blip>
          <a:stretch>
            <a:fillRect/>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F271BB7D-BA2A-DEFB-F5C8-C0B7B5A2525F}"/>
              </a:ext>
            </a:extLst>
          </p:cNvPr>
          <p:cNvSpPr/>
          <p:nvPr/>
        </p:nvSpPr>
        <p:spPr>
          <a:xfrm>
            <a:off x="0" y="0"/>
            <a:ext cx="12192000" cy="6858000"/>
          </a:xfrm>
          <a:prstGeom prst="rect">
            <a:avLst/>
          </a:prstGeom>
          <a:gradFill flip="none" rotWithShape="1">
            <a:gsLst>
              <a:gs pos="53000">
                <a:schemeClr val="tx1">
                  <a:alpha val="0"/>
                </a:schemeClr>
              </a:gs>
              <a:gs pos="100000">
                <a:schemeClr val="tx1"/>
              </a:gs>
            </a:gsLst>
            <a:lin ang="36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DD509E-1AF8-D740-A561-D9E866D98691}"/>
              </a:ext>
            </a:extLst>
          </p:cNvPr>
          <p:cNvSpPr>
            <a:spLocks noGrp="1"/>
          </p:cNvSpPr>
          <p:nvPr>
            <p:ph type="ctrTitle"/>
          </p:nvPr>
        </p:nvSpPr>
        <p:spPr>
          <a:xfrm>
            <a:off x="1058333" y="1249355"/>
            <a:ext cx="5139267" cy="2306637"/>
          </a:xfrm>
        </p:spPr>
        <p:txBody>
          <a:bodyPr anchor="b"/>
          <a:lstStyle>
            <a:lvl1pPr algn="l">
              <a:defRPr sz="48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7E50A6C2-C104-6544-8D04-7F169391D553}"/>
              </a:ext>
            </a:extLst>
          </p:cNvPr>
          <p:cNvSpPr>
            <a:spLocks noGrp="1"/>
          </p:cNvSpPr>
          <p:nvPr>
            <p:ph type="subTitle" idx="1"/>
          </p:nvPr>
        </p:nvSpPr>
        <p:spPr>
          <a:xfrm>
            <a:off x="1075266" y="3839096"/>
            <a:ext cx="5129696" cy="1655762"/>
          </a:xfrm>
        </p:spPr>
        <p:txBody>
          <a:bodyPr/>
          <a:lstStyle>
            <a:lvl1pPr marL="0" indent="0" algn="l">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30" name="Picture 14">
            <a:extLst>
              <a:ext uri="{FF2B5EF4-FFF2-40B4-BE49-F238E27FC236}">
                <a16:creationId xmlns:a16="http://schemas.microsoft.com/office/drawing/2014/main" id="{DB4D5539-1324-C38A-CCE8-8B31A9B2B2B1}"/>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9028031" y="185979"/>
            <a:ext cx="2829373" cy="1263113"/>
          </a:xfrm>
          <a:prstGeom prst="rect">
            <a:avLst/>
          </a:prstGeom>
        </p:spPr>
      </p:pic>
    </p:spTree>
    <p:extLst>
      <p:ext uri="{BB962C8B-B14F-4D97-AF65-F5344CB8AC3E}">
        <p14:creationId xmlns:p14="http://schemas.microsoft.com/office/powerpoint/2010/main" val="1602521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CF64-4656-884B-8452-4ED846991248}"/>
              </a:ext>
            </a:extLst>
          </p:cNvPr>
          <p:cNvSpPr>
            <a:spLocks noGrp="1"/>
          </p:cNvSpPr>
          <p:nvPr>
            <p:ph type="title"/>
          </p:nvPr>
        </p:nvSpPr>
        <p:spPr>
          <a:xfrm>
            <a:off x="509823" y="333565"/>
            <a:ext cx="9147048" cy="1009651"/>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13F727A-AF4F-6D45-BB00-5837193DB6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4CFD1F68-94DD-8243-86FA-7F510BE47CDA}"/>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9" name="TextBox 8">
            <a:extLst>
              <a:ext uri="{FF2B5EF4-FFF2-40B4-BE49-F238E27FC236}">
                <a16:creationId xmlns:a16="http://schemas.microsoft.com/office/drawing/2014/main" id="{68B0BF47-BE58-688A-C64B-344DA3DAD026}"/>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0" name="Picture 9" descr="A cartoon of a planet earth and stars&#10;&#10;Description automatically generated">
            <a:extLst>
              <a:ext uri="{FF2B5EF4-FFF2-40B4-BE49-F238E27FC236}">
                <a16:creationId xmlns:a16="http://schemas.microsoft.com/office/drawing/2014/main" id="{8C647FD7-54DC-6686-1C8F-5D63A7906A77}"/>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497372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ck Cover / End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33843B-5096-EB0A-B4C0-66BC7F80D57D}"/>
              </a:ext>
            </a:extLst>
          </p:cNvPr>
          <p:cNvPicPr>
            <a:picLocks noChangeAspect="1"/>
          </p:cNvPicPr>
          <p:nvPr/>
        </p:nvPicPr>
        <p:blipFill>
          <a:blip r:embed="rId2"/>
          <a:srcRect/>
          <a:stretch/>
        </p:blipFill>
        <p:spPr>
          <a:xfrm>
            <a:off x="-1" y="0"/>
            <a:ext cx="12192000" cy="6858000"/>
          </a:xfrm>
          <a:prstGeom prst="rect">
            <a:avLst/>
          </a:prstGeom>
        </p:spPr>
      </p:pic>
      <p:pic>
        <p:nvPicPr>
          <p:cNvPr id="4" name="Picture 3" descr="A black background with white lines&#10;&#10;Description automatically generated">
            <a:extLst>
              <a:ext uri="{FF2B5EF4-FFF2-40B4-BE49-F238E27FC236}">
                <a16:creationId xmlns:a16="http://schemas.microsoft.com/office/drawing/2014/main" id="{0D3D8F33-1C89-1098-F45A-B14622CCF092}"/>
              </a:ext>
            </a:extLst>
          </p:cNvPr>
          <p:cNvPicPr>
            <a:picLocks noChangeAspect="1"/>
          </p:cNvPicPr>
          <p:nvPr/>
        </p:nvPicPr>
        <p:blipFill>
          <a:blip r:embed="rId3">
            <a:alphaModFix amt="15000"/>
          </a:blip>
          <a:stretch>
            <a:fillRect/>
          </a:stretch>
        </p:blipFill>
        <p:spPr>
          <a:xfrm>
            <a:off x="0" y="0"/>
            <a:ext cx="12192000" cy="6858000"/>
          </a:xfrm>
          <a:prstGeom prst="rect">
            <a:avLst/>
          </a:prstGeom>
        </p:spPr>
      </p:pic>
    </p:spTree>
    <p:extLst>
      <p:ext uri="{BB962C8B-B14F-4D97-AF65-F5344CB8AC3E}">
        <p14:creationId xmlns:p14="http://schemas.microsoft.com/office/powerpoint/2010/main" val="419155534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1D98-AA98-D848-8BFF-9C0692DF5E73}"/>
              </a:ext>
            </a:extLst>
          </p:cNvPr>
          <p:cNvSpPr>
            <a:spLocks noGrp="1"/>
          </p:cNvSpPr>
          <p:nvPr>
            <p:ph type="title"/>
          </p:nvPr>
        </p:nvSpPr>
        <p:spPr>
          <a:xfrm>
            <a:off x="510424" y="329799"/>
            <a:ext cx="9251643" cy="1009651"/>
          </a:xfrm>
        </p:spPr>
        <p:txBody>
          <a:bodyPr wrap="none" lIns="0" tIns="0" rIns="0" bIns="0" anchor="t">
            <a:noAutofit/>
          </a:bodyPr>
          <a:lstStyle>
            <a:lvl1pPr>
              <a:defRPr sz="3200" b="1" i="0">
                <a:latin typeface="Exo 2 SemiBold" pitchFamily="2" charset="77"/>
              </a:defRPr>
            </a:lvl1pPr>
          </a:lstStyle>
          <a:p>
            <a:r>
              <a:rPr lang="en-US"/>
              <a:t>Click to edit Master title style</a:t>
            </a:r>
          </a:p>
        </p:txBody>
      </p:sp>
      <p:sp>
        <p:nvSpPr>
          <p:cNvPr id="3" name="Content Placeholder 2">
            <a:extLst>
              <a:ext uri="{FF2B5EF4-FFF2-40B4-BE49-F238E27FC236}">
                <a16:creationId xmlns:a16="http://schemas.microsoft.com/office/drawing/2014/main" id="{EDE82D80-C8BC-E745-9923-B04F53A5D0A7}"/>
              </a:ext>
            </a:extLst>
          </p:cNvPr>
          <p:cNvSpPr>
            <a:spLocks noGrp="1"/>
          </p:cNvSpPr>
          <p:nvPr>
            <p:ph idx="1"/>
          </p:nvPr>
        </p:nvSpPr>
        <p:spPr>
          <a:xfrm>
            <a:off x="510424" y="1608667"/>
            <a:ext cx="11174931" cy="4613339"/>
          </a:xfrm>
        </p:spPr>
        <p:txBody>
          <a:bodyPr wrap="none" lIns="0" tIns="0" rIns="0" bIns="0">
            <a:noAutofit/>
          </a:bodyPr>
          <a:lstStyle>
            <a:lvl1pPr>
              <a:defRPr sz="1800">
                <a:latin typeface="Montserrat" pitchFamily="2" charset="77"/>
              </a:defRPr>
            </a:lvl1pPr>
            <a:lvl2pPr>
              <a:defRPr sz="1800">
                <a:latin typeface="Montserrat" pitchFamily="2" charset="77"/>
              </a:defRPr>
            </a:lvl2pPr>
            <a:lvl3pPr>
              <a:defRPr sz="1800">
                <a:latin typeface="Montserrat" pitchFamily="2" charset="77"/>
              </a:defRPr>
            </a:lvl3pPr>
            <a:lvl4pPr>
              <a:defRPr sz="1800">
                <a:latin typeface="Montserrat" pitchFamily="2" charset="77"/>
              </a:defRPr>
            </a:lvl4pPr>
            <a:lvl5pPr>
              <a:defRPr sz="1800">
                <a:latin typeface="Montserrat" pitchFamily="2"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1011D2DF-187E-6E40-AF04-C21A6171EE63}"/>
              </a:ext>
            </a:extLst>
          </p:cNvPr>
          <p:cNvSpPr>
            <a:spLocks noGrp="1"/>
          </p:cNvSpPr>
          <p:nvPr>
            <p:ph type="sldNum" sz="quarter" idx="12"/>
          </p:nvPr>
        </p:nvSpPr>
        <p:spPr>
          <a:xfrm>
            <a:off x="8991600" y="6333067"/>
            <a:ext cx="2743200" cy="365125"/>
          </a:xfrm>
        </p:spPr>
        <p:txBody>
          <a:bodyPr wrap="none" lIns="0" tIns="0" rIns="0" bIns="0" anchor="t" anchorCtr="0"/>
          <a:lstStyle>
            <a:lvl1pPr>
              <a:defRPr sz="800">
                <a:solidFill>
                  <a:schemeClr val="tx1"/>
                </a:solidFill>
                <a:latin typeface="Montserrat" pitchFamily="2" charset="77"/>
              </a:defRPr>
            </a:lvl1pPr>
          </a:lstStyle>
          <a:p>
            <a:fld id="{3A98EE3D-8CD1-4C3F-BD1C-C98C9596463C}" type="slidenum">
              <a:rPr lang="en-US" smtClean="0"/>
              <a:t>‹#›</a:t>
            </a:fld>
            <a:endParaRPr lang="en-US" dirty="0"/>
          </a:p>
        </p:txBody>
      </p:sp>
      <p:sp>
        <p:nvSpPr>
          <p:cNvPr id="13" name="TextBox 12">
            <a:extLst>
              <a:ext uri="{FF2B5EF4-FFF2-40B4-BE49-F238E27FC236}">
                <a16:creationId xmlns:a16="http://schemas.microsoft.com/office/drawing/2014/main" id="{78A96F29-6668-5665-8E7A-3A00FBDA736E}"/>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5" name="Picture 14" descr="A cartoon of a planet earth and stars&#10;&#10;Description automatically generated">
            <a:extLst>
              <a:ext uri="{FF2B5EF4-FFF2-40B4-BE49-F238E27FC236}">
                <a16:creationId xmlns:a16="http://schemas.microsoft.com/office/drawing/2014/main" id="{2C068E0F-D4A7-60BD-2CFA-9ED75C64DF2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333729671"/>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bg>
      <p:bgPr>
        <a:gradFill>
          <a:gsLst>
            <a:gs pos="10000">
              <a:schemeClr val="accent3"/>
            </a:gs>
            <a:gs pos="100000">
              <a:schemeClr val="accent1"/>
            </a:gs>
          </a:gsLst>
          <a:lin ang="18900000" scaled="1"/>
        </a:gradFill>
        <a:effectLst/>
      </p:bgPr>
    </p:bg>
    <p:spTree>
      <p:nvGrpSpPr>
        <p:cNvPr id="1" name=""/>
        <p:cNvGrpSpPr/>
        <p:nvPr/>
      </p:nvGrpSpPr>
      <p:grpSpPr>
        <a:xfrm>
          <a:off x="0" y="0"/>
          <a:ext cx="0" cy="0"/>
          <a:chOff x="0" y="0"/>
          <a:chExt cx="0" cy="0"/>
        </a:xfrm>
      </p:grpSpPr>
      <p:pic>
        <p:nvPicPr>
          <p:cNvPr id="14" name="Picture 13" descr="A black background with white lines&#10;&#10;Description automatically generated">
            <a:extLst>
              <a:ext uri="{FF2B5EF4-FFF2-40B4-BE49-F238E27FC236}">
                <a16:creationId xmlns:a16="http://schemas.microsoft.com/office/drawing/2014/main" id="{B9B3FC84-400A-C329-0D90-EB1B9555BEC9}"/>
              </a:ext>
            </a:extLst>
          </p:cNvPr>
          <p:cNvPicPr>
            <a:picLocks noChangeAspect="1"/>
          </p:cNvPicPr>
          <p:nvPr/>
        </p:nvPicPr>
        <p:blipFill>
          <a:blip r:embed="rId2">
            <a:alphaModFix amt="15000"/>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FB7AB92-7BD5-2045-BBCF-E01A12466CCF}"/>
              </a:ext>
            </a:extLst>
          </p:cNvPr>
          <p:cNvSpPr>
            <a:spLocks noGrp="1"/>
          </p:cNvSpPr>
          <p:nvPr>
            <p:ph type="title"/>
          </p:nvPr>
        </p:nvSpPr>
        <p:spPr>
          <a:xfrm>
            <a:off x="1049866" y="677333"/>
            <a:ext cx="10515600" cy="2852737"/>
          </a:xfrm>
        </p:spPr>
        <p:txBody>
          <a:bodyPr anchor="b"/>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820838DC-C4C4-1F42-8199-CCA05EB59A73}"/>
              </a:ext>
            </a:extLst>
          </p:cNvPr>
          <p:cNvSpPr>
            <a:spLocks noGrp="1"/>
          </p:cNvSpPr>
          <p:nvPr>
            <p:ph type="body" idx="1"/>
          </p:nvPr>
        </p:nvSpPr>
        <p:spPr>
          <a:xfrm>
            <a:off x="1066800" y="3831824"/>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TextBox 9">
            <a:extLst>
              <a:ext uri="{FF2B5EF4-FFF2-40B4-BE49-F238E27FC236}">
                <a16:creationId xmlns:a16="http://schemas.microsoft.com/office/drawing/2014/main" id="{C9D9DB52-A10E-51DC-B3E4-1D488A294EA8}"/>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solidFill>
                  <a:schemeClr val="bg1"/>
                </a:solidFill>
                <a:latin typeface="Montserrat" pitchFamily="2" charset="77"/>
              </a:rPr>
              <a:t>© 2023 Final Frontier Security. All Rights Reserved.</a:t>
            </a:r>
          </a:p>
        </p:txBody>
      </p:sp>
      <p:pic>
        <p:nvPicPr>
          <p:cNvPr id="23" name="Picture 22" descr="A cartoon of a planet earth and stars&#10;&#10;Description automatically generated">
            <a:extLst>
              <a:ext uri="{FF2B5EF4-FFF2-40B4-BE49-F238E27FC236}">
                <a16:creationId xmlns:a16="http://schemas.microsoft.com/office/drawing/2014/main" id="{C94984BE-BF1F-9509-D6D4-E0191B407B1B}"/>
              </a:ext>
            </a:extLst>
          </p:cNvPr>
          <p:cNvPicPr>
            <a:picLocks noChangeAspect="1"/>
          </p:cNvPicPr>
          <p:nvPr/>
        </p:nvPicPr>
        <p:blipFill>
          <a:blip r:embed="rId3"/>
          <a:stretch>
            <a:fillRect/>
          </a:stretch>
        </p:blipFill>
        <p:spPr>
          <a:xfrm>
            <a:off x="10303254" y="245738"/>
            <a:ext cx="1466376" cy="651723"/>
          </a:xfrm>
          <a:prstGeom prst="rect">
            <a:avLst/>
          </a:prstGeom>
        </p:spPr>
      </p:pic>
      <p:sp>
        <p:nvSpPr>
          <p:cNvPr id="24" name="Slide Number Placeholder 5">
            <a:extLst>
              <a:ext uri="{FF2B5EF4-FFF2-40B4-BE49-F238E27FC236}">
                <a16:creationId xmlns:a16="http://schemas.microsoft.com/office/drawing/2014/main" id="{2BD90324-4C92-2838-A1D2-69BF9FE2FF4C}"/>
              </a:ext>
            </a:extLst>
          </p:cNvPr>
          <p:cNvSpPr>
            <a:spLocks noGrp="1"/>
          </p:cNvSpPr>
          <p:nvPr>
            <p:ph type="sldNum" sz="quarter" idx="12"/>
          </p:nvPr>
        </p:nvSpPr>
        <p:spPr>
          <a:xfrm>
            <a:off x="8991600" y="6333067"/>
            <a:ext cx="2743200" cy="365125"/>
          </a:xfrm>
        </p:spPr>
        <p:txBody>
          <a:bodyPr wrap="none" lIns="0" tIns="0" rIns="0" bIns="0" anchor="t" anchorCtr="0"/>
          <a:lstStyle>
            <a:lvl1pPr>
              <a:defRPr sz="800">
                <a:solidFill>
                  <a:schemeClr val="bg1"/>
                </a:solidFill>
                <a:latin typeface="Montserrat" pitchFamily="2" charset="7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64072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515E2-4ECA-184E-9C94-4A0106845473}"/>
              </a:ext>
            </a:extLst>
          </p:cNvPr>
          <p:cNvSpPr>
            <a:spLocks noGrp="1"/>
          </p:cNvSpPr>
          <p:nvPr>
            <p:ph type="title"/>
          </p:nvPr>
        </p:nvSpPr>
        <p:spPr>
          <a:xfrm>
            <a:off x="509822" y="333565"/>
            <a:ext cx="9243777" cy="100965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AA497822-4DA7-A944-80AB-D8A7551596D2}"/>
              </a:ext>
            </a:extLst>
          </p:cNvPr>
          <p:cNvSpPr>
            <a:spLocks noGrp="1"/>
          </p:cNvSpPr>
          <p:nvPr>
            <p:ph sz="half" idx="1"/>
          </p:nvPr>
        </p:nvSpPr>
        <p:spPr>
          <a:xfrm>
            <a:off x="503767" y="1612646"/>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FF3666-DC57-A345-9A0F-B026EDB4F7AC}"/>
              </a:ext>
            </a:extLst>
          </p:cNvPr>
          <p:cNvSpPr>
            <a:spLocks noGrp="1"/>
          </p:cNvSpPr>
          <p:nvPr>
            <p:ph sz="half" idx="2"/>
          </p:nvPr>
        </p:nvSpPr>
        <p:spPr>
          <a:xfrm>
            <a:off x="6555536" y="1612646"/>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E3B99AFE-22A8-9740-9FCB-A4D05B78349A}"/>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6" name="TextBox 15">
            <a:extLst>
              <a:ext uri="{FF2B5EF4-FFF2-40B4-BE49-F238E27FC236}">
                <a16:creationId xmlns:a16="http://schemas.microsoft.com/office/drawing/2014/main" id="{9E2C2EE1-AA38-67F4-E03F-A71434CE984C}"/>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7" name="Picture 16" descr="A cartoon of a planet earth and stars&#10;&#10;Description automatically generated">
            <a:extLst>
              <a:ext uri="{FF2B5EF4-FFF2-40B4-BE49-F238E27FC236}">
                <a16:creationId xmlns:a16="http://schemas.microsoft.com/office/drawing/2014/main" id="{28E1E0A8-988B-94D0-280F-EF67BB2CD42C}"/>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4203384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5F24D-4D3B-EA4E-9A9C-A0C214B2967A}"/>
              </a:ext>
            </a:extLst>
          </p:cNvPr>
          <p:cNvSpPr>
            <a:spLocks noGrp="1"/>
          </p:cNvSpPr>
          <p:nvPr>
            <p:ph type="title"/>
          </p:nvPr>
        </p:nvSpPr>
        <p:spPr>
          <a:xfrm>
            <a:off x="503767" y="328550"/>
            <a:ext cx="9258300" cy="632396"/>
          </a:xfrm>
        </p:spPr>
        <p:txBody>
          <a:bodyPr/>
          <a:lstStyle/>
          <a:p>
            <a:r>
              <a:rPr lang="en-US"/>
              <a:t>Click to edit Master title style</a:t>
            </a:r>
          </a:p>
        </p:txBody>
      </p:sp>
      <p:sp>
        <p:nvSpPr>
          <p:cNvPr id="3" name="Text Placeholder 2">
            <a:extLst>
              <a:ext uri="{FF2B5EF4-FFF2-40B4-BE49-F238E27FC236}">
                <a16:creationId xmlns:a16="http://schemas.microsoft.com/office/drawing/2014/main" id="{5AA59ECC-AA34-C540-A79A-8FF0CB0429CE}"/>
              </a:ext>
            </a:extLst>
          </p:cNvPr>
          <p:cNvSpPr>
            <a:spLocks noGrp="1"/>
          </p:cNvSpPr>
          <p:nvPr>
            <p:ph type="body" idx="1"/>
          </p:nvPr>
        </p:nvSpPr>
        <p:spPr>
          <a:xfrm>
            <a:off x="503767" y="1566577"/>
            <a:ext cx="5157787" cy="376237"/>
          </a:xfrm>
        </p:spPr>
        <p:txBody>
          <a:bodyPr anchor="t"/>
          <a:lstStyle>
            <a:lvl1pPr marL="0" indent="0">
              <a:buNone/>
              <a:defRPr sz="2200" b="1" i="0">
                <a:latin typeface="Exo 2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565F3A-94B5-674D-9EA0-F3D2AF3A61A3}"/>
              </a:ext>
            </a:extLst>
          </p:cNvPr>
          <p:cNvSpPr>
            <a:spLocks noGrp="1"/>
          </p:cNvSpPr>
          <p:nvPr>
            <p:ph sz="half" idx="2"/>
          </p:nvPr>
        </p:nvSpPr>
        <p:spPr>
          <a:xfrm>
            <a:off x="503767" y="221246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4DBC18-A4B6-EF4C-8C42-C3DD4790908E}"/>
              </a:ext>
            </a:extLst>
          </p:cNvPr>
          <p:cNvSpPr>
            <a:spLocks noGrp="1"/>
          </p:cNvSpPr>
          <p:nvPr>
            <p:ph type="body" sz="quarter" idx="3"/>
          </p:nvPr>
        </p:nvSpPr>
        <p:spPr>
          <a:xfrm>
            <a:off x="6538915" y="1566577"/>
            <a:ext cx="5183188" cy="376237"/>
          </a:xfrm>
        </p:spPr>
        <p:txBody>
          <a:bodyPr anchor="t"/>
          <a:lstStyle>
            <a:lvl1pPr marL="0" indent="0">
              <a:buNone/>
              <a:defRPr sz="2200" b="1" i="0">
                <a:latin typeface="Exo 2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C3364C-AE17-F441-B519-ED310712CC0A}"/>
              </a:ext>
            </a:extLst>
          </p:cNvPr>
          <p:cNvSpPr>
            <a:spLocks noGrp="1"/>
          </p:cNvSpPr>
          <p:nvPr>
            <p:ph sz="quarter" idx="4"/>
          </p:nvPr>
        </p:nvSpPr>
        <p:spPr>
          <a:xfrm>
            <a:off x="6538915" y="221246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E4DD2626-FC45-E046-A05E-1C2332C77462}"/>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4" name="TextBox 13">
            <a:extLst>
              <a:ext uri="{FF2B5EF4-FFF2-40B4-BE49-F238E27FC236}">
                <a16:creationId xmlns:a16="http://schemas.microsoft.com/office/drawing/2014/main" id="{08F58C79-F284-BBE6-49B1-B9310A6EEC94}"/>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5" name="Picture 14" descr="A cartoon of a planet earth and stars&#10;&#10;Description automatically generated">
            <a:extLst>
              <a:ext uri="{FF2B5EF4-FFF2-40B4-BE49-F238E27FC236}">
                <a16:creationId xmlns:a16="http://schemas.microsoft.com/office/drawing/2014/main" id="{F59B323F-38CD-7E8C-3F96-FDC4CD1F9A6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129977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A5DE1-7C9A-6647-BD17-C40D29B51E7D}"/>
              </a:ext>
            </a:extLst>
          </p:cNvPr>
          <p:cNvSpPr>
            <a:spLocks noGrp="1"/>
          </p:cNvSpPr>
          <p:nvPr>
            <p:ph type="title"/>
          </p:nvPr>
        </p:nvSpPr>
        <p:spPr>
          <a:xfrm>
            <a:off x="503767" y="333565"/>
            <a:ext cx="9147048" cy="1009651"/>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0830FDC0-E382-A44B-8741-FE114F44066B}"/>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9" name="TextBox 8">
            <a:extLst>
              <a:ext uri="{FF2B5EF4-FFF2-40B4-BE49-F238E27FC236}">
                <a16:creationId xmlns:a16="http://schemas.microsoft.com/office/drawing/2014/main" id="{110FB649-2FAF-6976-9167-9A1C5D974504}"/>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0" name="Picture 9" descr="A cartoon of a planet earth and stars&#10;&#10;Description automatically generated">
            <a:extLst>
              <a:ext uri="{FF2B5EF4-FFF2-40B4-BE49-F238E27FC236}">
                <a16:creationId xmlns:a16="http://schemas.microsoft.com/office/drawing/2014/main" id="{0B3B71E3-8E48-D48D-06AE-5C2049E9BEF9}"/>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686734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0C12392-F3BD-6E42-B8BB-997848604157}"/>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7" name="TextBox 6">
            <a:extLst>
              <a:ext uri="{FF2B5EF4-FFF2-40B4-BE49-F238E27FC236}">
                <a16:creationId xmlns:a16="http://schemas.microsoft.com/office/drawing/2014/main" id="{47D4151D-7A91-F0C2-1A91-F7A88658E52E}"/>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8" name="Picture 7" descr="A cartoon of a planet earth and stars&#10;&#10;Description automatically generated">
            <a:extLst>
              <a:ext uri="{FF2B5EF4-FFF2-40B4-BE49-F238E27FC236}">
                <a16:creationId xmlns:a16="http://schemas.microsoft.com/office/drawing/2014/main" id="{FB48BD20-D55F-ABBF-6456-6A22F59BC439}"/>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1923651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51A4A-548C-C64D-A4C9-28880E087D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4C3354-FCC4-CF4F-8214-DFEC3A191FFB}"/>
              </a:ext>
            </a:extLst>
          </p:cNvPr>
          <p:cNvSpPr>
            <a:spLocks noGrp="1"/>
          </p:cNvSpPr>
          <p:nvPr>
            <p:ph idx="1"/>
          </p:nvPr>
        </p:nvSpPr>
        <p:spPr>
          <a:xfrm>
            <a:off x="5183188" y="987425"/>
            <a:ext cx="6172200" cy="4873625"/>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D74DE7-BEBF-6940-892B-8D31C7988930}"/>
              </a:ext>
            </a:extLst>
          </p:cNvPr>
          <p:cNvSpPr>
            <a:spLocks noGrp="1"/>
          </p:cNvSpPr>
          <p:nvPr>
            <p:ph type="body" sz="half" idx="2"/>
          </p:nvPr>
        </p:nvSpPr>
        <p:spPr>
          <a:xfrm>
            <a:off x="839788" y="2301081"/>
            <a:ext cx="3932237" cy="3811588"/>
          </a:xfrm>
        </p:spPr>
        <p:txBody>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672740CA-045B-C042-AFC0-FF220B3EE265}"/>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pPr/>
              <a:t>‹#›</a:t>
            </a:fld>
            <a:endParaRPr lang="en-US" dirty="0"/>
          </a:p>
        </p:txBody>
      </p:sp>
      <p:sp>
        <p:nvSpPr>
          <p:cNvPr id="10" name="TextBox 9">
            <a:extLst>
              <a:ext uri="{FF2B5EF4-FFF2-40B4-BE49-F238E27FC236}">
                <a16:creationId xmlns:a16="http://schemas.microsoft.com/office/drawing/2014/main" id="{0CE8B9CE-EBEF-44FC-D153-AF47D27AA3BD}"/>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1" name="Picture 10" descr="A cartoon of a planet earth and stars&#10;&#10;Description automatically generated">
            <a:extLst>
              <a:ext uri="{FF2B5EF4-FFF2-40B4-BE49-F238E27FC236}">
                <a16:creationId xmlns:a16="http://schemas.microsoft.com/office/drawing/2014/main" id="{651CE0AC-719D-3B39-12C7-4E874ADF126D}"/>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2961770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D7491-AE1E-5B4D-A8CB-A3A805F17E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08A4B6-FD4B-8E4F-9072-6207883E4A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E5740BE-2715-5A4E-A27B-ACB499156065}"/>
              </a:ext>
            </a:extLst>
          </p:cNvPr>
          <p:cNvSpPr>
            <a:spLocks noGrp="1"/>
          </p:cNvSpPr>
          <p:nvPr>
            <p:ph type="body" sz="half" idx="2"/>
          </p:nvPr>
        </p:nvSpPr>
        <p:spPr>
          <a:xfrm>
            <a:off x="839788" y="2301081"/>
            <a:ext cx="3932237" cy="3811588"/>
          </a:xfrm>
        </p:spPr>
        <p:txBody>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527B712-635A-1C48-B3B1-225F46D0AFE7}"/>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0" name="TextBox 9">
            <a:extLst>
              <a:ext uri="{FF2B5EF4-FFF2-40B4-BE49-F238E27FC236}">
                <a16:creationId xmlns:a16="http://schemas.microsoft.com/office/drawing/2014/main" id="{6D460204-398A-8319-673B-BD6AFA949B1F}"/>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1" name="Picture 10" descr="A cartoon of a planet earth and stars&#10;&#10;Description automatically generated">
            <a:extLst>
              <a:ext uri="{FF2B5EF4-FFF2-40B4-BE49-F238E27FC236}">
                <a16:creationId xmlns:a16="http://schemas.microsoft.com/office/drawing/2014/main" id="{082215F0-4A53-53FB-9BD2-05EF670A726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11516768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A3D46-2134-8844-B1AF-905E4817F139}"/>
              </a:ext>
            </a:extLst>
          </p:cNvPr>
          <p:cNvSpPr>
            <a:spLocks noGrp="1"/>
          </p:cNvSpPr>
          <p:nvPr>
            <p:ph type="title"/>
          </p:nvPr>
        </p:nvSpPr>
        <p:spPr>
          <a:xfrm>
            <a:off x="509823" y="333565"/>
            <a:ext cx="9147048" cy="1009651"/>
          </a:xfrm>
          <a:prstGeom prst="rect">
            <a:avLst/>
          </a:prstGeom>
        </p:spPr>
        <p:txBody>
          <a:bodyPr vert="horz" wrap="square"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B30EB473-4900-7E49-BE7F-E480C94CC81C}"/>
              </a:ext>
            </a:extLst>
          </p:cNvPr>
          <p:cNvSpPr>
            <a:spLocks noGrp="1"/>
          </p:cNvSpPr>
          <p:nvPr>
            <p:ph type="body" idx="1"/>
          </p:nvPr>
        </p:nvSpPr>
        <p:spPr>
          <a:xfrm>
            <a:off x="509823" y="1606169"/>
            <a:ext cx="11199146" cy="4351338"/>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2919306-4797-144B-B9C0-BB326B609C2C}"/>
              </a:ext>
            </a:extLst>
          </p:cNvPr>
          <p:cNvSpPr>
            <a:spLocks noGrp="1"/>
          </p:cNvSpPr>
          <p:nvPr>
            <p:ph type="sldNum" sz="quarter" idx="4"/>
          </p:nvPr>
        </p:nvSpPr>
        <p:spPr>
          <a:xfrm>
            <a:off x="8993936" y="6340602"/>
            <a:ext cx="2743200" cy="365125"/>
          </a:xfrm>
          <a:prstGeom prst="rect">
            <a:avLst/>
          </a:prstGeom>
        </p:spPr>
        <p:txBody>
          <a:bodyPr vert="horz" wrap="none" lIns="0" tIns="0" rIns="0" bIns="0" rtlCol="0" anchor="t" anchorCtr="0"/>
          <a:lstStyle>
            <a:lvl1pPr algn="r">
              <a:defRPr sz="800">
                <a:solidFill>
                  <a:schemeClr val="tx1"/>
                </a:solidFill>
                <a:latin typeface="Montserrat" pitchFamily="2" charset="77"/>
              </a:defRPr>
            </a:lvl1pPr>
          </a:lstStyle>
          <a:p>
            <a:fld id="{3A98EE3D-8CD1-4C3F-BD1C-C98C9596463C}" type="slidenum">
              <a:rPr lang="en-US" smtClean="0"/>
              <a:t>‹#›</a:t>
            </a:fld>
            <a:endParaRPr lang="en-US" dirty="0"/>
          </a:p>
        </p:txBody>
      </p:sp>
      <p:grpSp>
        <p:nvGrpSpPr>
          <p:cNvPr id="4" name="Group 3">
            <a:extLst>
              <a:ext uri="{FF2B5EF4-FFF2-40B4-BE49-F238E27FC236}">
                <a16:creationId xmlns:a16="http://schemas.microsoft.com/office/drawing/2014/main" id="{730F9E0D-B9E5-914F-56CF-22A7515DD39A}"/>
              </a:ext>
            </a:extLst>
          </p:cNvPr>
          <p:cNvGrpSpPr/>
          <p:nvPr/>
        </p:nvGrpSpPr>
        <p:grpSpPr>
          <a:xfrm>
            <a:off x="-1" y="0"/>
            <a:ext cx="11040256" cy="6018553"/>
            <a:chOff x="-1" y="0"/>
            <a:chExt cx="11040256" cy="6018553"/>
          </a:xfrm>
        </p:grpSpPr>
        <p:sp>
          <p:nvSpPr>
            <p:cNvPr id="5" name="Rectangle 4">
              <a:extLst>
                <a:ext uri="{FF2B5EF4-FFF2-40B4-BE49-F238E27FC236}">
                  <a16:creationId xmlns:a16="http://schemas.microsoft.com/office/drawing/2014/main" id="{79444605-2439-8802-7F06-B46EBED52D4C}"/>
                </a:ext>
              </a:extLst>
            </p:cNvPr>
            <p:cNvSpPr/>
            <p:nvPr userDrawn="1"/>
          </p:nvSpPr>
          <p:spPr>
            <a:xfrm>
              <a:off x="-1" y="0"/>
              <a:ext cx="74952" cy="6018553"/>
            </a:xfrm>
            <a:prstGeom prst="rect">
              <a:avLst/>
            </a:prstGeom>
            <a:gradFill flip="none" rotWithShape="1">
              <a:gsLst>
                <a:gs pos="10000">
                  <a:schemeClr val="accent1"/>
                </a:gs>
                <a:gs pos="100000">
                  <a:schemeClr val="accent1">
                    <a:alpha val="235"/>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10CEC31-4EC3-108D-33B8-72E2C683FCB0}"/>
                </a:ext>
              </a:extLst>
            </p:cNvPr>
            <p:cNvSpPr/>
            <p:nvPr userDrawn="1"/>
          </p:nvSpPr>
          <p:spPr>
            <a:xfrm rot="16200000">
              <a:off x="5516379" y="-5448923"/>
              <a:ext cx="74952" cy="10972800"/>
            </a:xfrm>
            <a:prstGeom prst="rect">
              <a:avLst/>
            </a:prstGeom>
            <a:gradFill flip="none" rotWithShape="1">
              <a:gsLst>
                <a:gs pos="10000">
                  <a:schemeClr val="accent1"/>
                </a:gs>
                <a:gs pos="100000">
                  <a:schemeClr val="accent1">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04779939"/>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hf sldNum="0" hdr="0" ftr="0" dt="0"/>
  <p:txStyles>
    <p:titleStyle>
      <a:lvl1pPr algn="l" defTabSz="914400" rtl="0" eaLnBrk="1" latinLnBrk="0" hangingPunct="1">
        <a:lnSpc>
          <a:spcPct val="90000"/>
        </a:lnSpc>
        <a:spcBef>
          <a:spcPct val="0"/>
        </a:spcBef>
        <a:buNone/>
        <a:defRPr sz="3200" b="1" i="0" kern="1200">
          <a:solidFill>
            <a:schemeClr val="tx1"/>
          </a:solidFill>
          <a:latin typeface="Exo 2 SemiBold" pitchFamily="2" charset="77"/>
          <a:ea typeface="+mj-ea"/>
          <a:cs typeface="+mj-cs"/>
        </a:defRPr>
      </a:lvl1pPr>
    </p:titleStyle>
    <p:bodyStyle>
      <a:lvl1pPr marL="228600" indent="-228600" algn="l" defTabSz="914400" rtl="0" eaLnBrk="1" latinLnBrk="0" hangingPunct="1">
        <a:lnSpc>
          <a:spcPct val="90000"/>
        </a:lnSpc>
        <a:spcBef>
          <a:spcPts val="10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1pPr>
      <a:lvl2pPr marL="6858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2pPr>
      <a:lvl3pPr marL="11430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3pPr>
      <a:lvl4pPr marL="16002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4pPr>
      <a:lvl5pPr marL="20574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7392">
          <p15:clr>
            <a:srgbClr val="F26B43"/>
          </p15:clr>
        </p15:guide>
        <p15:guide id="4" pos="312">
          <p15:clr>
            <a:srgbClr val="F26B43"/>
          </p15:clr>
        </p15:guide>
        <p15:guide id="5" orient="horz" pos="3984">
          <p15:clr>
            <a:srgbClr val="F26B43"/>
          </p15:clr>
        </p15:guide>
        <p15:guide id="6" orient="horz" pos="3768">
          <p15:clr>
            <a:srgbClr val="F26B43"/>
          </p15:clr>
        </p15:guide>
        <p15:guide id="7" orient="horz" pos="432">
          <p15:clr>
            <a:srgbClr val="F26B43"/>
          </p15:clr>
        </p15:guide>
        <p15:guide id="8" orient="horz" pos="1008">
          <p15:clr>
            <a:srgbClr val="F26B43"/>
          </p15:clr>
        </p15:guide>
        <p15:guide id="9" orient="horz" pos="720">
          <p15:clr>
            <a:srgbClr val="F26B43"/>
          </p15:clr>
        </p15:guide>
        <p15:guide id="10" pos="67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6.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Visio_Drawing1.vsdx"/><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NULL"/><Relationship Id="rId18" Type="http://schemas.openxmlformats.org/officeDocument/2006/relationships/customXml" Target="../ink/ink8.xml"/><Relationship Id="rId3" Type="http://schemas.openxmlformats.org/officeDocument/2006/relationships/image" Target="../media/image8.jpeg"/><Relationship Id="rId21" Type="http://schemas.openxmlformats.org/officeDocument/2006/relationships/image" Target="NULL"/><Relationship Id="rId7" Type="http://schemas.openxmlformats.org/officeDocument/2006/relationships/image" Target="NULL"/><Relationship Id="rId12" Type="http://schemas.openxmlformats.org/officeDocument/2006/relationships/customXml" Target="../ink/ink5.xml"/><Relationship Id="rId17" Type="http://schemas.openxmlformats.org/officeDocument/2006/relationships/image" Target="NULL"/><Relationship Id="rId2" Type="http://schemas.openxmlformats.org/officeDocument/2006/relationships/notesSlide" Target="../notesSlides/notesSlide2.xml"/><Relationship Id="rId16" Type="http://schemas.openxmlformats.org/officeDocument/2006/relationships/customXml" Target="../ink/ink7.xml"/><Relationship Id="rId20" Type="http://schemas.openxmlformats.org/officeDocument/2006/relationships/customXml" Target="../ink/ink9.xml"/><Relationship Id="rId1" Type="http://schemas.openxmlformats.org/officeDocument/2006/relationships/slideLayout" Target="../slideLayouts/slideLayout2.xml"/><Relationship Id="rId6" Type="http://schemas.openxmlformats.org/officeDocument/2006/relationships/customXml" Target="../ink/ink2.xml"/><Relationship Id="rId11" Type="http://schemas.openxmlformats.org/officeDocument/2006/relationships/image" Target="NULL"/><Relationship Id="rId5" Type="http://schemas.openxmlformats.org/officeDocument/2006/relationships/image" Target="NULL"/><Relationship Id="rId15" Type="http://schemas.openxmlformats.org/officeDocument/2006/relationships/image" Target="NULL"/><Relationship Id="rId10" Type="http://schemas.openxmlformats.org/officeDocument/2006/relationships/customXml" Target="../ink/ink4.xml"/><Relationship Id="rId19" Type="http://schemas.openxmlformats.org/officeDocument/2006/relationships/image" Target="NULL"/><Relationship Id="rId4" Type="http://schemas.openxmlformats.org/officeDocument/2006/relationships/customXml" Target="../ink/ink1.xml"/><Relationship Id="rId9" Type="http://schemas.openxmlformats.org/officeDocument/2006/relationships/image" Target="NULL"/><Relationship Id="rId14" Type="http://schemas.openxmlformats.org/officeDocument/2006/relationships/customXml" Target="../ink/ink6.xml"/></Relationships>
</file>

<file path=ppt/slides/_rels/slide3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package" Target="../embeddings/Microsoft_Visio_Drawing2.vsdx"/><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9.emf"/></Relationships>
</file>

<file path=ppt/slides/_rels/slide33.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31.emf"/></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Visio_Drawing5.vsdx"/><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36.xml.rels><?xml version="1.0" encoding="UTF-8" standalone="yes"?>
<Relationships xmlns="http://schemas.openxmlformats.org/package/2006/relationships"><Relationship Id="rId3" Type="http://schemas.openxmlformats.org/officeDocument/2006/relationships/package" Target="../embeddings/Microsoft_Visio_Drawing6.vsdx"/><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37.xml.rels><?xml version="1.0" encoding="UTF-8" standalone="yes"?>
<Relationships xmlns="http://schemas.openxmlformats.org/package/2006/relationships"><Relationship Id="rId3" Type="http://schemas.openxmlformats.org/officeDocument/2006/relationships/package" Target="../embeddings/Microsoft_Visio_Drawing7.vsdx"/><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4.emf"/></Relationships>
</file>

<file path=ppt/slides/_rels/slide38.xml.rels><?xml version="1.0" encoding="UTF-8" standalone="yes"?>
<Relationships xmlns="http://schemas.openxmlformats.org/package/2006/relationships"><Relationship Id="rId3" Type="http://schemas.openxmlformats.org/officeDocument/2006/relationships/package" Target="../embeddings/Microsoft_Visio_Drawing8.vsdx"/><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5.emf"/></Relationships>
</file>

<file path=ppt/slides/_rels/slide3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package" Target="../embeddings/Microsoft_Visio_Drawing9.vsdx"/><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8.emf"/></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Visio_Drawing10.vsdx"/><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39.emf"/></Relationships>
</file>

<file path=ppt/slides/_rels/slide43.xml.rels><?xml version="1.0" encoding="UTF-8" standalone="yes"?>
<Relationships xmlns="http://schemas.openxmlformats.org/package/2006/relationships"><Relationship Id="rId3" Type="http://schemas.openxmlformats.org/officeDocument/2006/relationships/package" Target="../embeddings/Microsoft_Visio_Drawing11.vsdx"/><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44.xml.rels><?xml version="1.0" encoding="UTF-8" standalone="yes"?>
<Relationships xmlns="http://schemas.openxmlformats.org/package/2006/relationships"><Relationship Id="rId3" Type="http://schemas.openxmlformats.org/officeDocument/2006/relationships/package" Target="../embeddings/Microsoft_Visio_Drawing12.vsdx"/><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45.xml.rels><?xml version="1.0" encoding="UTF-8" standalone="yes"?>
<Relationships xmlns="http://schemas.openxmlformats.org/package/2006/relationships"><Relationship Id="rId3" Type="http://schemas.openxmlformats.org/officeDocument/2006/relationships/package" Target="../embeddings/Microsoft_Visio_Drawing13.vsdx"/><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42.emf"/></Relationships>
</file>

<file path=ppt/slides/_rels/slide46.xml.rels><?xml version="1.0" encoding="UTF-8" standalone="yes"?>
<Relationships xmlns="http://schemas.openxmlformats.org/package/2006/relationships"><Relationship Id="rId3" Type="http://schemas.openxmlformats.org/officeDocument/2006/relationships/package" Target="../embeddings/Microsoft_Visio_Drawing14.vsdx"/><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43.emf"/></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FAE28-CFC8-FA93-5FFB-FB2DE140878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049B1D3-6BC9-B45C-EC3A-999C37A8173D}"/>
              </a:ext>
            </a:extLst>
          </p:cNvPr>
          <p:cNvSpPr>
            <a:spLocks noGrp="1"/>
          </p:cNvSpPr>
          <p:nvPr>
            <p:ph idx="1"/>
          </p:nvPr>
        </p:nvSpPr>
        <p:spPr>
          <a:xfrm>
            <a:off x="6977923" y="911624"/>
            <a:ext cx="5146623" cy="4613339"/>
          </a:xfrm>
        </p:spPr>
        <p:txBody>
          <a:bodyPr wrap="square"/>
          <a:lstStyle/>
          <a:p>
            <a:pPr marL="0" indent="0">
              <a:buNone/>
            </a:pPr>
            <a:r>
              <a:rPr lang="en-US" sz="2000" b="1" dirty="0"/>
              <a:t>“I've been thinking about laws on Mars. There's an international treaty saying that no country can lay claim to anything that's not on Earth. By another treaty if you're not in any country's territory, maritime law applies. So Mars is international waters. Now, NASA is an American non-military organization, it owns the Hab. But the second I walk outside I'm in international waters. So Here's the cool part. I'm about to leave for the Schiaparelli Crater where I'm going to commandeer the Ares IV lander. Nobody explicitly gave me permission to do this, and they can't until I'm on board the Ares IV. So I'm going to be taking a craft over in international waters without permission, which by definition... makes me a pirate. Mark Watney: Space Pirate.”</a:t>
            </a:r>
          </a:p>
        </p:txBody>
      </p:sp>
      <p:pic>
        <p:nvPicPr>
          <p:cNvPr id="1026" name="Picture 2" descr="GENIUS CHARACTER REVEALS: Mark Watney - Industrial Scripts®">
            <a:extLst>
              <a:ext uri="{FF2B5EF4-FFF2-40B4-BE49-F238E27FC236}">
                <a16:creationId xmlns:a16="http://schemas.microsoft.com/office/drawing/2014/main" id="{2CDFD3A7-ED98-B02B-ABB6-7BE303ACD7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293" y="989351"/>
            <a:ext cx="6699771" cy="51235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3617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Targeting via Mission Type</a:t>
            </a:r>
          </a:p>
        </p:txBody>
      </p:sp>
      <p:sp>
        <p:nvSpPr>
          <p:cNvPr id="5" name="Content Placeholder 2">
            <a:extLst>
              <a:ext uri="{FF2B5EF4-FFF2-40B4-BE49-F238E27FC236}">
                <a16:creationId xmlns:a16="http://schemas.microsoft.com/office/drawing/2014/main" id="{E734AA1A-37F6-17B2-E990-85B66AA07065}"/>
              </a:ext>
            </a:extLst>
          </p:cNvPr>
          <p:cNvSpPr txBox="1">
            <a:spLocks/>
          </p:cNvSpPr>
          <p:nvPr/>
        </p:nvSpPr>
        <p:spPr>
          <a:xfrm>
            <a:off x="553542" y="1571623"/>
            <a:ext cx="2943676"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a:buFont typeface="Arial" panose="020B0604020202020204" pitchFamily="34" charset="0"/>
              <a:buChar char="•"/>
            </a:pPr>
            <a:r>
              <a:rPr lang="en-US" sz="1800" dirty="0">
                <a:solidFill>
                  <a:schemeClr val="tx1"/>
                </a:solidFill>
                <a:effectLst/>
                <a:latin typeface="Montserrat" panose="00000500000000000000" pitchFamily="2" charset="0"/>
              </a:rPr>
              <a:t>Transit</a:t>
            </a:r>
          </a:p>
          <a:p>
            <a:pPr lvl="1">
              <a:buFont typeface="Arial" panose="020B0604020202020204" pitchFamily="34" charset="0"/>
              <a:buChar char="•"/>
            </a:pPr>
            <a:r>
              <a:rPr lang="en-US" dirty="0">
                <a:solidFill>
                  <a:schemeClr val="tx1"/>
                </a:solidFill>
                <a:effectLst/>
                <a:latin typeface="Montserrat" panose="00000500000000000000" pitchFamily="2" charset="0"/>
              </a:rPr>
              <a:t>Cargo</a:t>
            </a:r>
          </a:p>
          <a:p>
            <a:pPr lvl="1">
              <a:buFont typeface="Arial" panose="020B0604020202020204" pitchFamily="34" charset="0"/>
              <a:buChar char="•"/>
            </a:pPr>
            <a:r>
              <a:rPr lang="en-US" dirty="0">
                <a:solidFill>
                  <a:schemeClr val="tx1"/>
                </a:solidFill>
                <a:effectLst/>
                <a:latin typeface="Montserrat" panose="00000500000000000000" pitchFamily="2" charset="0"/>
              </a:rPr>
              <a:t>Passenger</a:t>
            </a:r>
          </a:p>
          <a:p>
            <a:pPr lvl="1">
              <a:buFont typeface="Arial" panose="020B0604020202020204" pitchFamily="34" charset="0"/>
              <a:buChar char="•"/>
            </a:pPr>
            <a:r>
              <a:rPr lang="en-US" dirty="0">
                <a:solidFill>
                  <a:schemeClr val="tx1"/>
                </a:solidFill>
                <a:effectLst/>
                <a:latin typeface="Montserrat" panose="00000500000000000000" pitchFamily="2" charset="0"/>
              </a:rPr>
              <a:t>Communications</a:t>
            </a:r>
          </a:p>
          <a:p>
            <a:pPr lvl="1">
              <a:buFont typeface="Arial" panose="020B0604020202020204" pitchFamily="34" charset="0"/>
              <a:buChar char="•"/>
            </a:pPr>
            <a:r>
              <a:rPr lang="en-US" dirty="0">
                <a:solidFill>
                  <a:schemeClr val="tx1"/>
                </a:solidFill>
                <a:effectLst/>
                <a:latin typeface="Montserrat" panose="00000500000000000000" pitchFamily="2" charset="0"/>
              </a:rPr>
              <a:t>Weapon</a:t>
            </a:r>
          </a:p>
        </p:txBody>
      </p:sp>
      <p:pic>
        <p:nvPicPr>
          <p:cNvPr id="7170" name="Picture 2" descr="Watch SpaceX Relaunch a Commercial ...">
            <a:extLst>
              <a:ext uri="{FF2B5EF4-FFF2-40B4-BE49-F238E27FC236}">
                <a16:creationId xmlns:a16="http://schemas.microsoft.com/office/drawing/2014/main" id="{70A5CACC-07E1-6DDF-434B-C8FC56C512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3200" y="1058845"/>
            <a:ext cx="7084800" cy="5306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8925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Targeted for Potential</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913795" y="2076450"/>
            <a:ext cx="5090765" cy="4476750"/>
          </a:xfrm>
        </p:spPr>
        <p:txBody>
          <a:bodyPr wrap="square">
            <a:normAutofit/>
          </a:bodyPr>
          <a:lstStyle/>
          <a:p>
            <a:r>
              <a:rPr lang="en-US" dirty="0"/>
              <a:t>Software definition expands targetability</a:t>
            </a:r>
          </a:p>
          <a:p>
            <a:r>
              <a:rPr lang="en-US" dirty="0"/>
              <a:t>Repurposing alters adversary cost benefit calculus</a:t>
            </a:r>
          </a:p>
          <a:p>
            <a:r>
              <a:rPr lang="en-US" dirty="0"/>
              <a:t>Target because of what you could be</a:t>
            </a:r>
          </a:p>
          <a:p>
            <a:pPr lvl="1"/>
            <a:r>
              <a:rPr lang="en-US" dirty="0"/>
              <a:t>A Sensor becomes a jammer</a:t>
            </a:r>
          </a:p>
          <a:p>
            <a:pPr lvl="1"/>
            <a:r>
              <a:rPr lang="en-US" dirty="0"/>
              <a:t>A Comms payload becomes a listener</a:t>
            </a:r>
          </a:p>
          <a:p>
            <a:pPr lvl="1"/>
            <a:r>
              <a:rPr lang="en-US" dirty="0"/>
              <a:t>A transport (or anything big enough) becomes a weapon</a:t>
            </a:r>
          </a:p>
          <a:p>
            <a:pPr lvl="1"/>
            <a:endParaRPr lang="en-US" dirty="0"/>
          </a:p>
        </p:txBody>
      </p:sp>
      <p:pic>
        <p:nvPicPr>
          <p:cNvPr id="5122" name="Picture 2" descr="satellites in 1960's sci fi movie style">
            <a:extLst>
              <a:ext uri="{FF2B5EF4-FFF2-40B4-BE49-F238E27FC236}">
                <a16:creationId xmlns:a16="http://schemas.microsoft.com/office/drawing/2014/main" id="{18843DF9-BCED-30EC-606C-A184967047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1840" y="1762760"/>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9756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Vectors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510425" y="1608667"/>
            <a:ext cx="4615976" cy="4613339"/>
          </a:xfrm>
        </p:spPr>
        <p:txBody>
          <a:bodyPr>
            <a:normAutofit/>
          </a:bodyPr>
          <a:lstStyle/>
          <a:p>
            <a:r>
              <a:rPr lang="en-US" dirty="0"/>
              <a:t>Pre-Operational</a:t>
            </a:r>
          </a:p>
          <a:p>
            <a:endParaRPr lang="en-US" dirty="0"/>
          </a:p>
          <a:p>
            <a:r>
              <a:rPr lang="en-US" dirty="0"/>
              <a:t>Operational</a:t>
            </a:r>
          </a:p>
          <a:p>
            <a:endParaRPr lang="en-US" dirty="0"/>
          </a:p>
          <a:p>
            <a:endParaRPr lang="en-US" dirty="0"/>
          </a:p>
          <a:p>
            <a:endParaRPr lang="en-US" dirty="0"/>
          </a:p>
        </p:txBody>
      </p:sp>
      <p:pic>
        <p:nvPicPr>
          <p:cNvPr id="7170" name="Picture 2" descr="a satellite being built and designed">
            <a:extLst>
              <a:ext uri="{FF2B5EF4-FFF2-40B4-BE49-F238E27FC236}">
                <a16:creationId xmlns:a16="http://schemas.microsoft.com/office/drawing/2014/main" id="{4ED68B85-7E3F-94CE-263A-0895917490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645" y="1987236"/>
            <a:ext cx="3856200" cy="3856200"/>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7C03C6D2-0ECF-1787-B420-D3E922A38B48}"/>
              </a:ext>
            </a:extLst>
          </p:cNvPr>
          <p:cNvSpPr txBox="1">
            <a:spLocks/>
          </p:cNvSpPr>
          <p:nvPr/>
        </p:nvSpPr>
        <p:spPr>
          <a:xfrm>
            <a:off x="5126401" y="1608667"/>
            <a:ext cx="4615976" cy="4613339"/>
          </a:xfrm>
          <a:prstGeom prst="rect">
            <a:avLst/>
          </a:prstGeom>
        </p:spPr>
        <p:txBody>
          <a:bodyPr vert="horz" wrap="none" lIns="0" tIns="0" rIns="0" bIns="0" rtlCol="0">
            <a:normAutofit/>
          </a:bodyPr>
          <a:lstStyle>
            <a:lvl1pPr marL="228600" indent="-228600" algn="l" defTabSz="914400" rtl="0" eaLnBrk="1" latinLnBrk="0" hangingPunct="1">
              <a:lnSpc>
                <a:spcPct val="90000"/>
              </a:lnSpc>
              <a:spcBef>
                <a:spcPts val="10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1pPr>
            <a:lvl2pPr marL="6858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2pPr>
            <a:lvl3pPr marL="11430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3pPr>
            <a:lvl4pPr marL="16002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4pPr>
            <a:lvl5pPr marL="20574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Operational</a:t>
            </a:r>
          </a:p>
          <a:p>
            <a:endParaRPr lang="en-US" dirty="0"/>
          </a:p>
          <a:p>
            <a:endParaRPr lang="en-US" dirty="0"/>
          </a:p>
          <a:p>
            <a:endParaRPr lang="en-US" dirty="0"/>
          </a:p>
          <a:p>
            <a:endParaRPr lang="en-US" dirty="0"/>
          </a:p>
        </p:txBody>
      </p:sp>
      <p:pic>
        <p:nvPicPr>
          <p:cNvPr id="7172" name="Picture 4" descr="low earth orbit satellite">
            <a:extLst>
              <a:ext uri="{FF2B5EF4-FFF2-40B4-BE49-F238E27FC236}">
                <a16:creationId xmlns:a16="http://schemas.microsoft.com/office/drawing/2014/main" id="{67809B4B-4334-FE79-E93D-19123CD2B4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48245" y="1987236"/>
            <a:ext cx="3856200" cy="385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466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Pre-Operational Vector</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Design </a:t>
            </a:r>
          </a:p>
          <a:p>
            <a:r>
              <a:rPr lang="en-US" dirty="0"/>
              <a:t>Development</a:t>
            </a:r>
          </a:p>
          <a:p>
            <a:r>
              <a:rPr lang="en-US" dirty="0"/>
              <a:t>Testing</a:t>
            </a:r>
          </a:p>
          <a:p>
            <a:r>
              <a:rPr lang="en-US" dirty="0"/>
              <a:t>Transportation</a:t>
            </a:r>
          </a:p>
          <a:p>
            <a:r>
              <a:rPr lang="en-US" dirty="0"/>
              <a:t>Storage</a:t>
            </a:r>
          </a:p>
          <a:p>
            <a:r>
              <a:rPr lang="en-US" dirty="0"/>
              <a:t>Launch </a:t>
            </a:r>
          </a:p>
          <a:p>
            <a:endParaRPr lang="en-US" dirty="0"/>
          </a:p>
          <a:p>
            <a:endParaRPr lang="en-US" dirty="0"/>
          </a:p>
        </p:txBody>
      </p:sp>
    </p:spTree>
    <p:extLst>
      <p:ext uri="{BB962C8B-B14F-4D97-AF65-F5344CB8AC3E}">
        <p14:creationId xmlns:p14="http://schemas.microsoft.com/office/powerpoint/2010/main" val="1548860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Operational Vector</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Ground  / space link (both directions)</a:t>
            </a:r>
          </a:p>
          <a:p>
            <a:r>
              <a:rPr lang="en-US" dirty="0"/>
              <a:t>Space links </a:t>
            </a:r>
          </a:p>
          <a:p>
            <a:pPr lvl="1"/>
            <a:r>
              <a:rPr lang="en-US" dirty="0"/>
              <a:t>Inter-vehicle</a:t>
            </a:r>
          </a:p>
          <a:p>
            <a:pPr lvl="1"/>
            <a:r>
              <a:rPr lang="en-US" dirty="0"/>
              <a:t>SV to SV</a:t>
            </a:r>
          </a:p>
          <a:p>
            <a:r>
              <a:rPr lang="en-US" dirty="0"/>
              <a:t>Analysis &amp; Dissemination</a:t>
            </a:r>
          </a:p>
          <a:p>
            <a:r>
              <a:rPr lang="en-US" dirty="0"/>
              <a:t>Consumers / Customers</a:t>
            </a:r>
          </a:p>
          <a:p>
            <a:endParaRPr lang="en-US" dirty="0"/>
          </a:p>
        </p:txBody>
      </p:sp>
    </p:spTree>
    <p:extLst>
      <p:ext uri="{BB962C8B-B14F-4D97-AF65-F5344CB8AC3E}">
        <p14:creationId xmlns:p14="http://schemas.microsoft.com/office/powerpoint/2010/main" val="2723443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Bus to Payload</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endParaRPr lang="en-US" dirty="0"/>
          </a:p>
          <a:p>
            <a:endParaRPr lang="en-US" dirty="0"/>
          </a:p>
        </p:txBody>
      </p:sp>
      <p:graphicFrame>
        <p:nvGraphicFramePr>
          <p:cNvPr id="4" name="Object 3">
            <a:extLst>
              <a:ext uri="{FF2B5EF4-FFF2-40B4-BE49-F238E27FC236}">
                <a16:creationId xmlns:a16="http://schemas.microsoft.com/office/drawing/2014/main" id="{2C1C3CE4-9E7A-979E-9EED-2460FCC876ED}"/>
              </a:ext>
            </a:extLst>
          </p:cNvPr>
          <p:cNvGraphicFramePr>
            <a:graphicFrameLocks noChangeAspect="1"/>
          </p:cNvGraphicFramePr>
          <p:nvPr/>
        </p:nvGraphicFramePr>
        <p:xfrm>
          <a:off x="2777034" y="1649860"/>
          <a:ext cx="6627283" cy="4843015"/>
        </p:xfrm>
        <a:graphic>
          <a:graphicData uri="http://schemas.openxmlformats.org/presentationml/2006/ole">
            <mc:AlternateContent xmlns:mc="http://schemas.openxmlformats.org/markup-compatibility/2006">
              <mc:Choice xmlns:v="urn:schemas-microsoft-com:vml" Requires="v">
                <p:oleObj r:id="rId3" imgW="7366000" imgH="5384800" progId="Visio.Drawing.15">
                  <p:embed/>
                </p:oleObj>
              </mc:Choice>
              <mc:Fallback>
                <p:oleObj r:id="rId3" imgW="7366000" imgH="5384800" progId="Visio.Drawing.15">
                  <p:embed/>
                  <p:pic>
                    <p:nvPicPr>
                      <p:cNvPr id="4" name="Object 3">
                        <a:extLst>
                          <a:ext uri="{FF2B5EF4-FFF2-40B4-BE49-F238E27FC236}">
                            <a16:creationId xmlns:a16="http://schemas.microsoft.com/office/drawing/2014/main" id="{2C1C3CE4-9E7A-979E-9EED-2460FCC876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7034" y="1649860"/>
                        <a:ext cx="6627283" cy="4843015"/>
                      </a:xfrm>
                      <a:prstGeom prst="rect">
                        <a:avLst/>
                      </a:prstGeom>
                      <a:noFill/>
                    </p:spPr>
                  </p:pic>
                </p:oleObj>
              </mc:Fallback>
            </mc:AlternateContent>
          </a:graphicData>
        </a:graphic>
      </p:graphicFrame>
      <p:sp>
        <p:nvSpPr>
          <p:cNvPr id="5" name="Arrow: Right 4">
            <a:extLst>
              <a:ext uri="{FF2B5EF4-FFF2-40B4-BE49-F238E27FC236}">
                <a16:creationId xmlns:a16="http://schemas.microsoft.com/office/drawing/2014/main" id="{0EC08F10-C955-3E65-4943-F98801F54707}"/>
              </a:ext>
            </a:extLst>
          </p:cNvPr>
          <p:cNvSpPr/>
          <p:nvPr/>
        </p:nvSpPr>
        <p:spPr>
          <a:xfrm rot="2025799">
            <a:off x="7202645" y="2818689"/>
            <a:ext cx="1047493" cy="485775"/>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88751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Payload to Payload</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endParaRPr lang="en-US" dirty="0"/>
          </a:p>
          <a:p>
            <a:endParaRPr lang="en-US" dirty="0"/>
          </a:p>
        </p:txBody>
      </p:sp>
      <p:graphicFrame>
        <p:nvGraphicFramePr>
          <p:cNvPr id="4" name="Object 3">
            <a:extLst>
              <a:ext uri="{FF2B5EF4-FFF2-40B4-BE49-F238E27FC236}">
                <a16:creationId xmlns:a16="http://schemas.microsoft.com/office/drawing/2014/main" id="{BA999061-6FE1-6327-E5A9-1F03FBB29BE2}"/>
              </a:ext>
            </a:extLst>
          </p:cNvPr>
          <p:cNvGraphicFramePr>
            <a:graphicFrameLocks noChangeAspect="1"/>
          </p:cNvGraphicFramePr>
          <p:nvPr/>
        </p:nvGraphicFramePr>
        <p:xfrm>
          <a:off x="2777034" y="1649860"/>
          <a:ext cx="6627283" cy="4843015"/>
        </p:xfrm>
        <a:graphic>
          <a:graphicData uri="http://schemas.openxmlformats.org/presentationml/2006/ole">
            <mc:AlternateContent xmlns:mc="http://schemas.openxmlformats.org/markup-compatibility/2006">
              <mc:Choice xmlns:v="urn:schemas-microsoft-com:vml" Requires="v">
                <p:oleObj r:id="rId3" imgW="7366000" imgH="5384800" progId="Visio.Drawing.15">
                  <p:embed/>
                </p:oleObj>
              </mc:Choice>
              <mc:Fallback>
                <p:oleObj r:id="rId3" imgW="7366000" imgH="5384800" progId="Visio.Drawing.15">
                  <p:embed/>
                  <p:pic>
                    <p:nvPicPr>
                      <p:cNvPr id="4" name="Object 3">
                        <a:extLst>
                          <a:ext uri="{FF2B5EF4-FFF2-40B4-BE49-F238E27FC236}">
                            <a16:creationId xmlns:a16="http://schemas.microsoft.com/office/drawing/2014/main" id="{BA999061-6FE1-6327-E5A9-1F03FBB29B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7034" y="1649860"/>
                        <a:ext cx="6627283" cy="4843015"/>
                      </a:xfrm>
                      <a:prstGeom prst="rect">
                        <a:avLst/>
                      </a:prstGeom>
                      <a:noFill/>
                    </p:spPr>
                  </p:pic>
                </p:oleObj>
              </mc:Fallback>
            </mc:AlternateContent>
          </a:graphicData>
        </a:graphic>
      </p:graphicFrame>
      <p:pic>
        <p:nvPicPr>
          <p:cNvPr id="7" name="Picture 6">
            <a:extLst>
              <a:ext uri="{FF2B5EF4-FFF2-40B4-BE49-F238E27FC236}">
                <a16:creationId xmlns:a16="http://schemas.microsoft.com/office/drawing/2014/main" id="{7FC0893E-D778-EE47-4504-0243EE6A6863}"/>
              </a:ext>
            </a:extLst>
          </p:cNvPr>
          <p:cNvPicPr>
            <a:picLocks noChangeAspect="1"/>
          </p:cNvPicPr>
          <p:nvPr/>
        </p:nvPicPr>
        <p:blipFill>
          <a:blip r:embed="rId5"/>
          <a:stretch>
            <a:fillRect/>
          </a:stretch>
        </p:blipFill>
        <p:spPr>
          <a:xfrm>
            <a:off x="6678051" y="4217540"/>
            <a:ext cx="2714625" cy="990600"/>
          </a:xfrm>
          <a:prstGeom prst="rect">
            <a:avLst/>
          </a:prstGeom>
        </p:spPr>
      </p:pic>
      <p:sp>
        <p:nvSpPr>
          <p:cNvPr id="8" name="Arrow: Right 7">
            <a:extLst>
              <a:ext uri="{FF2B5EF4-FFF2-40B4-BE49-F238E27FC236}">
                <a16:creationId xmlns:a16="http://schemas.microsoft.com/office/drawing/2014/main" id="{F4B1E620-2026-C08D-5E49-64C487CA4484}"/>
              </a:ext>
            </a:extLst>
          </p:cNvPr>
          <p:cNvSpPr/>
          <p:nvPr/>
        </p:nvSpPr>
        <p:spPr>
          <a:xfrm rot="2025799">
            <a:off x="7202646" y="3974652"/>
            <a:ext cx="1047493" cy="485775"/>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3041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Payload to Bus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endParaRPr lang="en-US" dirty="0"/>
          </a:p>
          <a:p>
            <a:endParaRPr lang="en-US" dirty="0"/>
          </a:p>
        </p:txBody>
      </p:sp>
      <p:graphicFrame>
        <p:nvGraphicFramePr>
          <p:cNvPr id="4" name="Object 3">
            <a:extLst>
              <a:ext uri="{FF2B5EF4-FFF2-40B4-BE49-F238E27FC236}">
                <a16:creationId xmlns:a16="http://schemas.microsoft.com/office/drawing/2014/main" id="{CBF74B6E-E292-160B-B383-50371C247A66}"/>
              </a:ext>
            </a:extLst>
          </p:cNvPr>
          <p:cNvGraphicFramePr>
            <a:graphicFrameLocks noChangeAspect="1"/>
          </p:cNvGraphicFramePr>
          <p:nvPr/>
        </p:nvGraphicFramePr>
        <p:xfrm>
          <a:off x="2777034" y="1649860"/>
          <a:ext cx="6627283" cy="4843015"/>
        </p:xfrm>
        <a:graphic>
          <a:graphicData uri="http://schemas.openxmlformats.org/presentationml/2006/ole">
            <mc:AlternateContent xmlns:mc="http://schemas.openxmlformats.org/markup-compatibility/2006">
              <mc:Choice xmlns:v="urn:schemas-microsoft-com:vml" Requires="v">
                <p:oleObj r:id="rId3" imgW="7366000" imgH="5384800" progId="Visio.Drawing.15">
                  <p:embed/>
                </p:oleObj>
              </mc:Choice>
              <mc:Fallback>
                <p:oleObj r:id="rId3" imgW="7366000" imgH="5384800" progId="Visio.Drawing.15">
                  <p:embed/>
                  <p:pic>
                    <p:nvPicPr>
                      <p:cNvPr id="4" name="Object 3">
                        <a:extLst>
                          <a:ext uri="{FF2B5EF4-FFF2-40B4-BE49-F238E27FC236}">
                            <a16:creationId xmlns:a16="http://schemas.microsoft.com/office/drawing/2014/main" id="{CBF74B6E-E292-160B-B383-50371C247A6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7034" y="1649860"/>
                        <a:ext cx="6627283" cy="4843015"/>
                      </a:xfrm>
                      <a:prstGeom prst="rect">
                        <a:avLst/>
                      </a:prstGeom>
                      <a:noFill/>
                    </p:spPr>
                  </p:pic>
                </p:oleObj>
              </mc:Fallback>
            </mc:AlternateContent>
          </a:graphicData>
        </a:graphic>
      </p:graphicFrame>
      <p:sp>
        <p:nvSpPr>
          <p:cNvPr id="5" name="Arrow: Right 4">
            <a:extLst>
              <a:ext uri="{FF2B5EF4-FFF2-40B4-BE49-F238E27FC236}">
                <a16:creationId xmlns:a16="http://schemas.microsoft.com/office/drawing/2014/main" id="{E56EE0CE-F129-B5CA-7CE1-E9133AF3A28E}"/>
              </a:ext>
            </a:extLst>
          </p:cNvPr>
          <p:cNvSpPr/>
          <p:nvPr/>
        </p:nvSpPr>
        <p:spPr>
          <a:xfrm rot="12853785">
            <a:off x="7202645" y="2818689"/>
            <a:ext cx="1047493" cy="485775"/>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6917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Space to Ground</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endParaRPr lang="en-US" dirty="0"/>
          </a:p>
          <a:p>
            <a:endParaRPr lang="en-US" dirty="0"/>
          </a:p>
        </p:txBody>
      </p:sp>
      <p:graphicFrame>
        <p:nvGraphicFramePr>
          <p:cNvPr id="4" name="Object 3">
            <a:extLst>
              <a:ext uri="{FF2B5EF4-FFF2-40B4-BE49-F238E27FC236}">
                <a16:creationId xmlns:a16="http://schemas.microsoft.com/office/drawing/2014/main" id="{D1C10743-64A1-B77B-8330-EFB964C8C91D}"/>
              </a:ext>
            </a:extLst>
          </p:cNvPr>
          <p:cNvGraphicFramePr>
            <a:graphicFrameLocks noChangeAspect="1"/>
          </p:cNvGraphicFramePr>
          <p:nvPr/>
        </p:nvGraphicFramePr>
        <p:xfrm>
          <a:off x="3246405" y="1866900"/>
          <a:ext cx="5688541" cy="4825536"/>
        </p:xfrm>
        <a:graphic>
          <a:graphicData uri="http://schemas.openxmlformats.org/presentationml/2006/ole">
            <mc:AlternateContent xmlns:mc="http://schemas.openxmlformats.org/markup-compatibility/2006">
              <mc:Choice xmlns:v="urn:schemas-microsoft-com:vml" Requires="v">
                <p:oleObj r:id="rId3" imgW="7366000" imgH="6261100" progId="Visio.Drawing.15">
                  <p:embed/>
                </p:oleObj>
              </mc:Choice>
              <mc:Fallback>
                <p:oleObj r:id="rId3" imgW="7366000" imgH="6261100" progId="Visio.Drawing.15">
                  <p:embed/>
                  <p:pic>
                    <p:nvPicPr>
                      <p:cNvPr id="4" name="Object 3">
                        <a:extLst>
                          <a:ext uri="{FF2B5EF4-FFF2-40B4-BE49-F238E27FC236}">
                            <a16:creationId xmlns:a16="http://schemas.microsoft.com/office/drawing/2014/main" id="{D1C10743-64A1-B77B-8330-EFB964C8C9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46405" y="1866900"/>
                        <a:ext cx="5688541" cy="4825536"/>
                      </a:xfrm>
                      <a:prstGeom prst="rect">
                        <a:avLst/>
                      </a:prstGeom>
                      <a:noFill/>
                    </p:spPr>
                  </p:pic>
                </p:oleObj>
              </mc:Fallback>
            </mc:AlternateContent>
          </a:graphicData>
        </a:graphic>
      </p:graphicFrame>
      <p:sp>
        <p:nvSpPr>
          <p:cNvPr id="5" name="Arrow: Right 4">
            <a:extLst>
              <a:ext uri="{FF2B5EF4-FFF2-40B4-BE49-F238E27FC236}">
                <a16:creationId xmlns:a16="http://schemas.microsoft.com/office/drawing/2014/main" id="{4E70D927-CA64-D4C8-2CF7-F6FF927F3831}"/>
              </a:ext>
            </a:extLst>
          </p:cNvPr>
          <p:cNvSpPr/>
          <p:nvPr/>
        </p:nvSpPr>
        <p:spPr>
          <a:xfrm rot="5234278">
            <a:off x="5488146" y="3720954"/>
            <a:ext cx="1047493" cy="485775"/>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940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Space to Space</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endParaRPr lang="en-US" dirty="0"/>
          </a:p>
          <a:p>
            <a:endParaRPr lang="en-US" dirty="0"/>
          </a:p>
        </p:txBody>
      </p:sp>
      <p:pic>
        <p:nvPicPr>
          <p:cNvPr id="8" name="Picture 7">
            <a:extLst>
              <a:ext uri="{FF2B5EF4-FFF2-40B4-BE49-F238E27FC236}">
                <a16:creationId xmlns:a16="http://schemas.microsoft.com/office/drawing/2014/main" id="{C9B078FF-42D6-E113-9E6F-92F385858C4E}"/>
              </a:ext>
            </a:extLst>
          </p:cNvPr>
          <p:cNvPicPr>
            <a:picLocks noChangeAspect="1"/>
          </p:cNvPicPr>
          <p:nvPr/>
        </p:nvPicPr>
        <p:blipFill>
          <a:blip r:embed="rId3"/>
          <a:stretch>
            <a:fillRect/>
          </a:stretch>
        </p:blipFill>
        <p:spPr>
          <a:xfrm>
            <a:off x="4554769" y="2245760"/>
            <a:ext cx="3071813" cy="3088240"/>
          </a:xfrm>
          <a:prstGeom prst="rect">
            <a:avLst/>
          </a:prstGeom>
        </p:spPr>
      </p:pic>
      <p:sp>
        <p:nvSpPr>
          <p:cNvPr id="9" name="Arrow: Right 8">
            <a:extLst>
              <a:ext uri="{FF2B5EF4-FFF2-40B4-BE49-F238E27FC236}">
                <a16:creationId xmlns:a16="http://schemas.microsoft.com/office/drawing/2014/main" id="{E4B10D56-1296-D9C8-9D01-F17AF44B1F50}"/>
              </a:ext>
            </a:extLst>
          </p:cNvPr>
          <p:cNvSpPr/>
          <p:nvPr/>
        </p:nvSpPr>
        <p:spPr>
          <a:xfrm>
            <a:off x="5640546" y="3915956"/>
            <a:ext cx="1047493" cy="187179"/>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94B3C949-9051-D25B-A6F2-6E1A7BB6B197}"/>
              </a:ext>
            </a:extLst>
          </p:cNvPr>
          <p:cNvSpPr/>
          <p:nvPr/>
        </p:nvSpPr>
        <p:spPr>
          <a:xfrm rot="16458308">
            <a:off x="4984154" y="3385755"/>
            <a:ext cx="1047493" cy="187179"/>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7E74860B-45C2-5826-C42F-AA6F014E655F}"/>
              </a:ext>
            </a:extLst>
          </p:cNvPr>
          <p:cNvSpPr/>
          <p:nvPr/>
        </p:nvSpPr>
        <p:spPr>
          <a:xfrm rot="18795722">
            <a:off x="5543895" y="3394688"/>
            <a:ext cx="1047493" cy="187179"/>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5721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0B04B-7E36-1F4A-9549-7CA136BA9466}"/>
              </a:ext>
            </a:extLst>
          </p:cNvPr>
          <p:cNvSpPr>
            <a:spLocks noGrp="1"/>
          </p:cNvSpPr>
          <p:nvPr>
            <p:ph type="ctrTitle"/>
          </p:nvPr>
        </p:nvSpPr>
        <p:spPr>
          <a:xfrm>
            <a:off x="268356" y="835383"/>
            <a:ext cx="4654297" cy="3499549"/>
          </a:xfrm>
        </p:spPr>
        <p:txBody>
          <a:bodyPr>
            <a:normAutofit/>
          </a:bodyPr>
          <a:lstStyle/>
          <a:p>
            <a:r>
              <a:rPr lang="en-US" sz="3600" b="1">
                <a:solidFill>
                  <a:srgbClr val="00B0F0"/>
                </a:solidFill>
              </a:rPr>
              <a:t>Lecture Two</a:t>
            </a:r>
            <a:endParaRPr lang="en-US" sz="3600" dirty="0">
              <a:solidFill>
                <a:srgbClr val="00B0F0"/>
              </a:solidFill>
            </a:endParaRPr>
          </a:p>
        </p:txBody>
      </p:sp>
      <p:sp>
        <p:nvSpPr>
          <p:cNvPr id="3" name="Subtitle 2">
            <a:extLst>
              <a:ext uri="{FF2B5EF4-FFF2-40B4-BE49-F238E27FC236}">
                <a16:creationId xmlns:a16="http://schemas.microsoft.com/office/drawing/2014/main" id="{02940321-0BAB-A145-9D83-82FA21EC9B5C}"/>
              </a:ext>
            </a:extLst>
          </p:cNvPr>
          <p:cNvSpPr>
            <a:spLocks noGrp="1"/>
          </p:cNvSpPr>
          <p:nvPr>
            <p:ph type="subTitle" idx="1"/>
          </p:nvPr>
        </p:nvSpPr>
        <p:spPr>
          <a:xfrm>
            <a:off x="296121" y="4444578"/>
            <a:ext cx="4598766" cy="1185333"/>
          </a:xfrm>
        </p:spPr>
        <p:txBody>
          <a:bodyPr>
            <a:normAutofit/>
          </a:bodyPr>
          <a:lstStyle/>
          <a:p>
            <a:r>
              <a:rPr lang="en-US" dirty="0"/>
              <a:t>The Adversarial Mindset</a:t>
            </a:r>
          </a:p>
          <a:p>
            <a:pPr algn="l"/>
            <a:endParaRPr lang="en-US" dirty="0"/>
          </a:p>
          <a:p>
            <a:pPr algn="l"/>
            <a:endParaRPr lang="en-US" dirty="0"/>
          </a:p>
        </p:txBody>
      </p:sp>
    </p:spTree>
    <p:extLst>
      <p:ext uri="{BB962C8B-B14F-4D97-AF65-F5344CB8AC3E}">
        <p14:creationId xmlns:p14="http://schemas.microsoft.com/office/powerpoint/2010/main" val="2094321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Cross-Constellation</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endParaRPr lang="en-US" dirty="0"/>
          </a:p>
          <a:p>
            <a:endParaRPr lang="en-US" dirty="0"/>
          </a:p>
        </p:txBody>
      </p:sp>
      <p:pic>
        <p:nvPicPr>
          <p:cNvPr id="4" name="Picture 3">
            <a:extLst>
              <a:ext uri="{FF2B5EF4-FFF2-40B4-BE49-F238E27FC236}">
                <a16:creationId xmlns:a16="http://schemas.microsoft.com/office/drawing/2014/main" id="{25384721-E919-60F0-C03D-5EC3942D6C1A}"/>
              </a:ext>
            </a:extLst>
          </p:cNvPr>
          <p:cNvPicPr>
            <a:picLocks noChangeAspect="1"/>
          </p:cNvPicPr>
          <p:nvPr/>
        </p:nvPicPr>
        <p:blipFill>
          <a:blip r:embed="rId3"/>
          <a:stretch>
            <a:fillRect/>
          </a:stretch>
        </p:blipFill>
        <p:spPr>
          <a:xfrm>
            <a:off x="6101326" y="2321960"/>
            <a:ext cx="3071813" cy="3088240"/>
          </a:xfrm>
          <a:prstGeom prst="rect">
            <a:avLst/>
          </a:prstGeom>
        </p:spPr>
      </p:pic>
      <p:pic>
        <p:nvPicPr>
          <p:cNvPr id="5" name="Picture 4">
            <a:extLst>
              <a:ext uri="{FF2B5EF4-FFF2-40B4-BE49-F238E27FC236}">
                <a16:creationId xmlns:a16="http://schemas.microsoft.com/office/drawing/2014/main" id="{E4D83D71-7612-54F4-D9D8-70AF180D02F2}"/>
              </a:ext>
            </a:extLst>
          </p:cNvPr>
          <p:cNvPicPr>
            <a:picLocks noChangeAspect="1"/>
          </p:cNvPicPr>
          <p:nvPr/>
        </p:nvPicPr>
        <p:blipFill>
          <a:blip r:embed="rId3"/>
          <a:stretch>
            <a:fillRect/>
          </a:stretch>
        </p:blipFill>
        <p:spPr>
          <a:xfrm>
            <a:off x="2940281" y="2321960"/>
            <a:ext cx="3071813" cy="3088240"/>
          </a:xfrm>
          <a:prstGeom prst="rect">
            <a:avLst/>
          </a:prstGeom>
        </p:spPr>
      </p:pic>
      <p:sp>
        <p:nvSpPr>
          <p:cNvPr id="7" name="Arrow: Right 6">
            <a:extLst>
              <a:ext uri="{FF2B5EF4-FFF2-40B4-BE49-F238E27FC236}">
                <a16:creationId xmlns:a16="http://schemas.microsoft.com/office/drawing/2014/main" id="{64F66F19-2DC4-63CB-2C8F-1591E2DC1F4F}"/>
              </a:ext>
            </a:extLst>
          </p:cNvPr>
          <p:cNvSpPr/>
          <p:nvPr/>
        </p:nvSpPr>
        <p:spPr>
          <a:xfrm rot="20210559">
            <a:off x="4858368" y="3507729"/>
            <a:ext cx="2307451" cy="190898"/>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72066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Exploitation</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Delineation between SV systems and mission systems is important in any non-integrated SV due to ownership of risks, protections, ground segments etc.</a:t>
            </a:r>
          </a:p>
          <a:p>
            <a:r>
              <a:rPr lang="en-US" dirty="0"/>
              <a:t>If ransom is goal, may take whichever you can access, be it hosted payload or bus</a:t>
            </a:r>
          </a:p>
          <a:p>
            <a:r>
              <a:rPr lang="en-US" dirty="0"/>
              <a:t>If collection is goal, may have to be payload side</a:t>
            </a:r>
          </a:p>
          <a:p>
            <a:r>
              <a:rPr lang="en-US" dirty="0"/>
              <a:t>If disabling the SV is goal, may have to be bus side </a:t>
            </a:r>
          </a:p>
          <a:p>
            <a:pPr marL="36900" indent="0">
              <a:buNone/>
            </a:pPr>
            <a:endParaRPr lang="en-US" dirty="0"/>
          </a:p>
          <a:p>
            <a:endParaRPr lang="en-US" dirty="0"/>
          </a:p>
        </p:txBody>
      </p:sp>
    </p:spTree>
    <p:extLst>
      <p:ext uri="{BB962C8B-B14F-4D97-AF65-F5344CB8AC3E}">
        <p14:creationId xmlns:p14="http://schemas.microsoft.com/office/powerpoint/2010/main" val="3150761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Subsystems to Exploit</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Bus and Payload Subsystems</a:t>
            </a:r>
          </a:p>
          <a:p>
            <a:pPr lvl="1"/>
            <a:r>
              <a:rPr lang="en-US" dirty="0"/>
              <a:t>Tasking (receiving, executing, storing)</a:t>
            </a:r>
          </a:p>
          <a:p>
            <a:pPr lvl="1"/>
            <a:r>
              <a:rPr lang="en-US" dirty="0"/>
              <a:t>PNT knowledge</a:t>
            </a:r>
          </a:p>
          <a:p>
            <a:pPr lvl="1"/>
            <a:r>
              <a:rPr lang="en-US" dirty="0"/>
              <a:t>Communications</a:t>
            </a:r>
          </a:p>
          <a:p>
            <a:pPr lvl="1"/>
            <a:r>
              <a:rPr lang="en-US" dirty="0"/>
              <a:t>Protections (resource limiters, watchdogs, etc.)</a:t>
            </a:r>
          </a:p>
          <a:p>
            <a:endParaRPr lang="en-US" dirty="0"/>
          </a:p>
          <a:p>
            <a:r>
              <a:rPr lang="en-US" dirty="0"/>
              <a:t>Bus specific subsystems</a:t>
            </a:r>
          </a:p>
          <a:p>
            <a:pPr lvl="1"/>
            <a:r>
              <a:rPr lang="en-US" dirty="0"/>
              <a:t>Power (generation, distribution, storage)</a:t>
            </a:r>
          </a:p>
          <a:p>
            <a:pPr lvl="1"/>
            <a:r>
              <a:rPr lang="en-US" dirty="0"/>
              <a:t>Attitude</a:t>
            </a:r>
          </a:p>
        </p:txBody>
      </p:sp>
    </p:spTree>
    <p:extLst>
      <p:ext uri="{BB962C8B-B14F-4D97-AF65-F5344CB8AC3E}">
        <p14:creationId xmlns:p14="http://schemas.microsoft.com/office/powerpoint/2010/main" val="10611816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normAutofit/>
          </a:bodyPr>
          <a:lstStyle/>
          <a:p>
            <a:r>
              <a:rPr lang="en-US" b="1" dirty="0">
                <a:solidFill>
                  <a:srgbClr val="00B0F0"/>
                </a:solidFill>
              </a:rPr>
              <a:t>Subsystems to Exploit Illustrated</a:t>
            </a:r>
          </a:p>
        </p:txBody>
      </p:sp>
      <p:pic>
        <p:nvPicPr>
          <p:cNvPr id="4" name="Picture 3">
            <a:extLst>
              <a:ext uri="{FF2B5EF4-FFF2-40B4-BE49-F238E27FC236}">
                <a16:creationId xmlns:a16="http://schemas.microsoft.com/office/drawing/2014/main" id="{A3C75D80-06EF-F373-1BA3-74A179A79520}"/>
              </a:ext>
            </a:extLst>
          </p:cNvPr>
          <p:cNvPicPr>
            <a:picLocks noChangeAspect="1"/>
          </p:cNvPicPr>
          <p:nvPr/>
        </p:nvPicPr>
        <p:blipFill>
          <a:blip r:embed="rId3"/>
          <a:stretch>
            <a:fillRect/>
          </a:stretch>
        </p:blipFill>
        <p:spPr>
          <a:xfrm>
            <a:off x="1423389" y="1617567"/>
            <a:ext cx="9334574" cy="5162726"/>
          </a:xfrm>
          <a:prstGeom prst="rect">
            <a:avLst/>
          </a:prstGeom>
        </p:spPr>
      </p:pic>
      <p:sp>
        <p:nvSpPr>
          <p:cNvPr id="6" name="Content Placeholder 5">
            <a:extLst>
              <a:ext uri="{FF2B5EF4-FFF2-40B4-BE49-F238E27FC236}">
                <a16:creationId xmlns:a16="http://schemas.microsoft.com/office/drawing/2014/main" id="{31203B92-000A-5E4B-B730-099F3416C45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299596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1CD65-7689-28EE-C12B-FA043E53FD0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F1206FE-6962-F69C-C306-95B106DDC595}"/>
              </a:ext>
            </a:extLst>
          </p:cNvPr>
          <p:cNvSpPr>
            <a:spLocks noGrp="1"/>
          </p:cNvSpPr>
          <p:nvPr>
            <p:ph idx="1"/>
          </p:nvPr>
        </p:nvSpPr>
        <p:spPr/>
        <p:txBody>
          <a:bodyPr/>
          <a:lstStyle/>
          <a:p>
            <a:endParaRPr lang="en-US"/>
          </a:p>
        </p:txBody>
      </p:sp>
      <p:pic>
        <p:nvPicPr>
          <p:cNvPr id="4" name="image1.png" descr="A diagram of a process&#10;&#10;Description automatically generated">
            <a:extLst>
              <a:ext uri="{FF2B5EF4-FFF2-40B4-BE49-F238E27FC236}">
                <a16:creationId xmlns:a16="http://schemas.microsoft.com/office/drawing/2014/main" id="{1AC1F3DC-2DAA-050B-9402-0A38FFCD78AB}"/>
              </a:ext>
            </a:extLst>
          </p:cNvPr>
          <p:cNvPicPr/>
          <p:nvPr/>
        </p:nvPicPr>
        <p:blipFill>
          <a:blip r:embed="rId2"/>
          <a:srcRect/>
          <a:stretch>
            <a:fillRect/>
          </a:stretch>
        </p:blipFill>
        <p:spPr>
          <a:xfrm>
            <a:off x="0" y="0"/>
            <a:ext cx="10353600" cy="5839200"/>
          </a:xfrm>
          <a:prstGeom prst="rect">
            <a:avLst/>
          </a:prstGeom>
          <a:ln/>
        </p:spPr>
      </p:pic>
    </p:spTree>
    <p:extLst>
      <p:ext uri="{BB962C8B-B14F-4D97-AF65-F5344CB8AC3E}">
        <p14:creationId xmlns:p14="http://schemas.microsoft.com/office/powerpoint/2010/main" val="3710127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Tradecraft Considerations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endParaRPr lang="en-US" dirty="0"/>
          </a:p>
          <a:p>
            <a:endParaRPr lang="en-US" dirty="0"/>
          </a:p>
        </p:txBody>
      </p:sp>
      <p:pic>
        <p:nvPicPr>
          <p:cNvPr id="2050" name="Picture 2" descr="alien stealing a satellite in space">
            <a:extLst>
              <a:ext uri="{FF2B5EF4-FFF2-40B4-BE49-F238E27FC236}">
                <a16:creationId xmlns:a16="http://schemas.microsoft.com/office/drawing/2014/main" id="{85618BBC-DF01-FADF-50BE-50F1F4E1CA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00600" y="871200"/>
            <a:ext cx="5590800" cy="559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4848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LEO Constraints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r>
              <a:rPr lang="en-US" dirty="0"/>
              <a:t>Persistent vs non-persistent communications</a:t>
            </a:r>
          </a:p>
          <a:p>
            <a:r>
              <a:rPr lang="en-US" dirty="0"/>
              <a:t>Orbital implications</a:t>
            </a:r>
          </a:p>
          <a:p>
            <a:r>
              <a:rPr lang="en-US" dirty="0"/>
              <a:t>Constellations, meshes and formation flying</a:t>
            </a:r>
          </a:p>
          <a:p>
            <a:endParaRPr lang="en-US" dirty="0"/>
          </a:p>
          <a:p>
            <a:endParaRPr lang="en-US" dirty="0"/>
          </a:p>
        </p:txBody>
      </p:sp>
      <p:pic>
        <p:nvPicPr>
          <p:cNvPr id="3074" name="Picture 2" descr="low earth orbit satellite">
            <a:extLst>
              <a:ext uri="{FF2B5EF4-FFF2-40B4-BE49-F238E27FC236}">
                <a16:creationId xmlns:a16="http://schemas.microsoft.com/office/drawing/2014/main" id="{5CC77846-1C1B-66A3-126C-666B2CB3CA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99157" y="1240436"/>
            <a:ext cx="4377128" cy="4377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7442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Asynchronous Satellite Operations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922715" y="2076450"/>
            <a:ext cx="10353762" cy="3714749"/>
          </a:xfrm>
        </p:spPr>
        <p:txBody>
          <a:bodyPr/>
          <a:lstStyle/>
          <a:p>
            <a:r>
              <a:rPr lang="en-US" dirty="0"/>
              <a:t>Tasking ahead</a:t>
            </a:r>
          </a:p>
          <a:p>
            <a:r>
              <a:rPr lang="en-US" dirty="0"/>
              <a:t>Prioritization of commands</a:t>
            </a:r>
          </a:p>
          <a:p>
            <a:pPr lvl="1"/>
            <a:r>
              <a:rPr lang="en-US" dirty="0"/>
              <a:t>Station keeping vs power generation vs mission etc.</a:t>
            </a:r>
          </a:p>
          <a:p>
            <a:r>
              <a:rPr lang="en-US" dirty="0"/>
              <a:t>Impacts of automated SV activity</a:t>
            </a:r>
          </a:p>
          <a:p>
            <a:pPr lvl="1"/>
            <a:r>
              <a:rPr lang="en-US" dirty="0"/>
              <a:t>Watchdogs and resource limiters</a:t>
            </a:r>
          </a:p>
          <a:p>
            <a:r>
              <a:rPr lang="en-US" dirty="0"/>
              <a:t>Predicting availability and usability</a:t>
            </a:r>
          </a:p>
          <a:p>
            <a:endParaRPr lang="en-US" dirty="0"/>
          </a:p>
        </p:txBody>
      </p:sp>
      <p:pic>
        <p:nvPicPr>
          <p:cNvPr id="4" name="Picture 2" descr="a signal pivoting between satellites">
            <a:extLst>
              <a:ext uri="{FF2B5EF4-FFF2-40B4-BE49-F238E27FC236}">
                <a16:creationId xmlns:a16="http://schemas.microsoft.com/office/drawing/2014/main" id="{0102EC5E-0C44-87CD-3D0E-913D16BEB7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1043" y="3068282"/>
            <a:ext cx="3714749" cy="37147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77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Asynchronous Cyber Operations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r>
              <a:rPr lang="en-US" dirty="0"/>
              <a:t>Operating in the blind</a:t>
            </a:r>
          </a:p>
          <a:p>
            <a:r>
              <a:rPr lang="en-US" dirty="0"/>
              <a:t>Working without guaranteed communications</a:t>
            </a:r>
          </a:p>
          <a:p>
            <a:r>
              <a:rPr lang="en-US" dirty="0"/>
              <a:t>Troubleshooting challenges</a:t>
            </a:r>
          </a:p>
          <a:p>
            <a:r>
              <a:rPr lang="en-US" dirty="0"/>
              <a:t>Dynamic operations</a:t>
            </a:r>
          </a:p>
          <a:p>
            <a:r>
              <a:rPr lang="en-US" dirty="0"/>
              <a:t>Tradecraft implications</a:t>
            </a:r>
          </a:p>
          <a:p>
            <a:endParaRPr lang="en-US" dirty="0"/>
          </a:p>
        </p:txBody>
      </p:sp>
      <p:sp>
        <p:nvSpPr>
          <p:cNvPr id="4" name="Content Placeholder 2">
            <a:extLst>
              <a:ext uri="{FF2B5EF4-FFF2-40B4-BE49-F238E27FC236}">
                <a16:creationId xmlns:a16="http://schemas.microsoft.com/office/drawing/2014/main" id="{BB7CDCC5-8AC3-1713-F842-32F7658B9ABA}"/>
              </a:ext>
            </a:extLst>
          </p:cNvPr>
          <p:cNvSpPr txBox="1">
            <a:spLocks/>
          </p:cNvSpPr>
          <p:nvPr/>
        </p:nvSpPr>
        <p:spPr>
          <a:xfrm>
            <a:off x="92271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a:buFont typeface="Arial" panose="020B0604020202020204" pitchFamily="34" charset="0"/>
              <a:buChar char="•"/>
            </a:pPr>
            <a:endParaRPr lang="en-US" dirty="0"/>
          </a:p>
        </p:txBody>
      </p:sp>
    </p:spTree>
    <p:extLst>
      <p:ext uri="{BB962C8B-B14F-4D97-AF65-F5344CB8AC3E}">
        <p14:creationId xmlns:p14="http://schemas.microsoft.com/office/powerpoint/2010/main" val="35257212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Pivoting</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6686372" y="1341394"/>
            <a:ext cx="4638697" cy="4613339"/>
          </a:xfrm>
        </p:spPr>
        <p:txBody>
          <a:bodyPr/>
          <a:lstStyle/>
          <a:p>
            <a:r>
              <a:rPr lang="en-US" dirty="0"/>
              <a:t>Ground to Space</a:t>
            </a:r>
          </a:p>
          <a:p>
            <a:r>
              <a:rPr lang="en-US" dirty="0"/>
              <a:t>Inter-Bus</a:t>
            </a:r>
          </a:p>
          <a:p>
            <a:pPr lvl="1"/>
            <a:r>
              <a:rPr lang="en-US" dirty="0"/>
              <a:t>Bus to Payload</a:t>
            </a:r>
          </a:p>
          <a:p>
            <a:pPr lvl="1"/>
            <a:r>
              <a:rPr lang="en-US" dirty="0"/>
              <a:t>Payload to Payload</a:t>
            </a:r>
          </a:p>
          <a:p>
            <a:pPr lvl="1"/>
            <a:r>
              <a:rPr lang="en-US" dirty="0"/>
              <a:t>Payload to Bus</a:t>
            </a:r>
          </a:p>
          <a:p>
            <a:r>
              <a:rPr lang="en-US" dirty="0"/>
              <a:t>Space to Space</a:t>
            </a:r>
          </a:p>
          <a:p>
            <a:r>
              <a:rPr lang="en-US" dirty="0"/>
              <a:t>Space to ground</a:t>
            </a:r>
          </a:p>
          <a:p>
            <a:endParaRPr lang="en-US" dirty="0"/>
          </a:p>
        </p:txBody>
      </p:sp>
      <p:pic>
        <p:nvPicPr>
          <p:cNvPr id="5122" name="Picture 2" descr="two satellites talking">
            <a:extLst>
              <a:ext uri="{FF2B5EF4-FFF2-40B4-BE49-F238E27FC236}">
                <a16:creationId xmlns:a16="http://schemas.microsoft.com/office/drawing/2014/main" id="{EBF9DC1E-7364-0AF3-7140-0DB1395AE4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022" y="1145412"/>
            <a:ext cx="4462243" cy="4462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877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Target Selection</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Targeted based on opportunity</a:t>
            </a:r>
          </a:p>
          <a:p>
            <a:pPr lvl="1"/>
            <a:r>
              <a:rPr lang="en-US" dirty="0"/>
              <a:t>Known ability to access (vulnerability, supply chain interdiction, insider threat, etc.)</a:t>
            </a:r>
          </a:p>
          <a:p>
            <a:r>
              <a:rPr lang="en-US" dirty="0"/>
              <a:t>Targeted based on who owns SV</a:t>
            </a:r>
          </a:p>
          <a:p>
            <a:pPr lvl="1"/>
            <a:r>
              <a:rPr lang="en-US" dirty="0"/>
              <a:t>Operated by a government or company the attacker wants to impact</a:t>
            </a:r>
          </a:p>
          <a:p>
            <a:r>
              <a:rPr lang="en-US" dirty="0"/>
              <a:t>Targeted specifically</a:t>
            </a:r>
          </a:p>
          <a:p>
            <a:pPr lvl="1"/>
            <a:r>
              <a:rPr lang="en-US" dirty="0"/>
              <a:t>Space System targeted because of exactly what it is</a:t>
            </a:r>
          </a:p>
          <a:p>
            <a:r>
              <a:rPr lang="en-US" dirty="0"/>
              <a:t>Targeted based on what SV does</a:t>
            </a:r>
          </a:p>
          <a:p>
            <a:pPr lvl="1"/>
            <a:r>
              <a:rPr lang="en-US" dirty="0"/>
              <a:t>Going after any space system with a certain mission or missions</a:t>
            </a:r>
          </a:p>
          <a:p>
            <a:pPr lvl="1"/>
            <a:endParaRPr lang="en-US" dirty="0"/>
          </a:p>
          <a:p>
            <a:r>
              <a:rPr lang="en-US" dirty="0"/>
              <a:t>Regardless of selection method, the mission of the space system will drive kill-chain closure</a:t>
            </a:r>
          </a:p>
          <a:p>
            <a:endParaRPr lang="en-US" dirty="0"/>
          </a:p>
          <a:p>
            <a:endParaRPr lang="en-US" dirty="0"/>
          </a:p>
          <a:p>
            <a:endParaRPr lang="en-US" dirty="0"/>
          </a:p>
        </p:txBody>
      </p:sp>
      <p:pic>
        <p:nvPicPr>
          <p:cNvPr id="4098" name="Picture 2" descr="Hack the Planet - Nestflix">
            <a:extLst>
              <a:ext uri="{FF2B5EF4-FFF2-40B4-BE49-F238E27FC236}">
                <a16:creationId xmlns:a16="http://schemas.microsoft.com/office/drawing/2014/main" id="{CFA5A2A7-0C41-D020-D0A9-C47D6656E3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428625"/>
            <a:ext cx="11430000" cy="600075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053C9955-EDFC-E15B-B2B6-CCD7F9BDEB9A}"/>
                  </a:ext>
                </a:extLst>
              </p14:cNvPr>
              <p14:cNvContentPartPr/>
              <p14:nvPr/>
            </p14:nvContentPartPr>
            <p14:xfrm>
              <a:off x="4467682" y="4632324"/>
              <a:ext cx="2416320" cy="1051200"/>
            </p14:xfrm>
          </p:contentPart>
        </mc:Choice>
        <mc:Fallback xmlns="">
          <p:pic>
            <p:nvPicPr>
              <p:cNvPr id="4" name="Ink 3">
                <a:extLst>
                  <a:ext uri="{FF2B5EF4-FFF2-40B4-BE49-F238E27FC236}">
                    <a16:creationId xmlns:a16="http://schemas.microsoft.com/office/drawing/2014/main" id="{053C9955-EDFC-E15B-B2B6-CCD7F9BDEB9A}"/>
                  </a:ext>
                </a:extLst>
              </p:cNvPr>
              <p:cNvPicPr/>
              <p:nvPr/>
            </p:nvPicPr>
            <p:blipFill>
              <a:blip r:embed="rId5"/>
              <a:stretch>
                <a:fillRect/>
              </a:stretch>
            </p:blipFill>
            <p:spPr>
              <a:xfrm>
                <a:off x="4414042" y="4524324"/>
                <a:ext cx="2523960" cy="12668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 name="Ink 4">
                <a:extLst>
                  <a:ext uri="{FF2B5EF4-FFF2-40B4-BE49-F238E27FC236}">
                    <a16:creationId xmlns:a16="http://schemas.microsoft.com/office/drawing/2014/main" id="{35366C6C-CB41-263C-C96E-2C1E7DF887E4}"/>
                  </a:ext>
                </a:extLst>
              </p14:cNvPr>
              <p14:cNvContentPartPr/>
              <p14:nvPr/>
            </p14:nvContentPartPr>
            <p14:xfrm>
              <a:off x="4399282" y="4494084"/>
              <a:ext cx="1971720" cy="1392480"/>
            </p14:xfrm>
          </p:contentPart>
        </mc:Choice>
        <mc:Fallback xmlns="">
          <p:pic>
            <p:nvPicPr>
              <p:cNvPr id="5" name="Ink 4">
                <a:extLst>
                  <a:ext uri="{FF2B5EF4-FFF2-40B4-BE49-F238E27FC236}">
                    <a16:creationId xmlns:a16="http://schemas.microsoft.com/office/drawing/2014/main" id="{35366C6C-CB41-263C-C96E-2C1E7DF887E4}"/>
                  </a:ext>
                </a:extLst>
              </p:cNvPr>
              <p:cNvPicPr/>
              <p:nvPr/>
            </p:nvPicPr>
            <p:blipFill>
              <a:blip r:embed="rId7"/>
              <a:stretch>
                <a:fillRect/>
              </a:stretch>
            </p:blipFill>
            <p:spPr>
              <a:xfrm>
                <a:off x="4345642" y="4386084"/>
                <a:ext cx="2079360" cy="1608120"/>
              </a:xfrm>
              <a:prstGeom prst="rect">
                <a:avLst/>
              </a:prstGeom>
            </p:spPr>
          </p:pic>
        </mc:Fallback>
      </mc:AlternateContent>
      <p:grpSp>
        <p:nvGrpSpPr>
          <p:cNvPr id="29" name="Group 28">
            <a:extLst>
              <a:ext uri="{FF2B5EF4-FFF2-40B4-BE49-F238E27FC236}">
                <a16:creationId xmlns:a16="http://schemas.microsoft.com/office/drawing/2014/main" id="{8AA55C4D-E1E7-9C4C-910B-9D352170CDDF}"/>
              </a:ext>
            </a:extLst>
          </p:cNvPr>
          <p:cNvGrpSpPr/>
          <p:nvPr/>
        </p:nvGrpSpPr>
        <p:grpSpPr>
          <a:xfrm>
            <a:off x="4095442" y="2862924"/>
            <a:ext cx="3599640" cy="1621800"/>
            <a:chOff x="4095442" y="2862924"/>
            <a:chExt cx="3599640" cy="1621800"/>
          </a:xfrm>
        </p:grpSpPr>
        <mc:AlternateContent xmlns:mc="http://schemas.openxmlformats.org/markup-compatibility/2006" xmlns:p14="http://schemas.microsoft.com/office/powerpoint/2010/main">
          <mc:Choice Requires="p14">
            <p:contentPart p14:bwMode="auto" r:id="rId8">
              <p14:nvContentPartPr>
                <p14:cNvPr id="21" name="Ink 20">
                  <a:extLst>
                    <a:ext uri="{FF2B5EF4-FFF2-40B4-BE49-F238E27FC236}">
                      <a16:creationId xmlns:a16="http://schemas.microsoft.com/office/drawing/2014/main" id="{62BA38EC-0AFA-FF60-CB52-DD74739ACE48}"/>
                    </a:ext>
                  </a:extLst>
                </p14:cNvPr>
                <p14:cNvContentPartPr/>
                <p14:nvPr/>
              </p14:nvContentPartPr>
              <p14:xfrm>
                <a:off x="4095442" y="3087204"/>
                <a:ext cx="772200" cy="1379880"/>
              </p14:xfrm>
            </p:contentPart>
          </mc:Choice>
          <mc:Fallback xmlns="">
            <p:pic>
              <p:nvPicPr>
                <p:cNvPr id="21" name="Ink 20">
                  <a:extLst>
                    <a:ext uri="{FF2B5EF4-FFF2-40B4-BE49-F238E27FC236}">
                      <a16:creationId xmlns:a16="http://schemas.microsoft.com/office/drawing/2014/main" id="{62BA38EC-0AFA-FF60-CB52-DD74739ACE48}"/>
                    </a:ext>
                  </a:extLst>
                </p:cNvPr>
                <p:cNvPicPr/>
                <p:nvPr/>
              </p:nvPicPr>
              <p:blipFill>
                <a:blip r:embed="rId9"/>
                <a:stretch>
                  <a:fillRect/>
                </a:stretch>
              </p:blipFill>
              <p:spPr>
                <a:xfrm>
                  <a:off x="4032442" y="3024204"/>
                  <a:ext cx="897840" cy="15055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2" name="Ink 21">
                  <a:extLst>
                    <a:ext uri="{FF2B5EF4-FFF2-40B4-BE49-F238E27FC236}">
                      <a16:creationId xmlns:a16="http://schemas.microsoft.com/office/drawing/2014/main" id="{4629DEF2-6866-9F8C-B1B2-2B0A6FB3094C}"/>
                    </a:ext>
                  </a:extLst>
                </p14:cNvPr>
                <p14:cNvContentPartPr/>
                <p14:nvPr/>
              </p14:nvContentPartPr>
              <p14:xfrm>
                <a:off x="5044042" y="3614244"/>
                <a:ext cx="227520" cy="870480"/>
              </p14:xfrm>
            </p:contentPart>
          </mc:Choice>
          <mc:Fallback xmlns="">
            <p:pic>
              <p:nvPicPr>
                <p:cNvPr id="22" name="Ink 21">
                  <a:extLst>
                    <a:ext uri="{FF2B5EF4-FFF2-40B4-BE49-F238E27FC236}">
                      <a16:creationId xmlns:a16="http://schemas.microsoft.com/office/drawing/2014/main" id="{4629DEF2-6866-9F8C-B1B2-2B0A6FB3094C}"/>
                    </a:ext>
                  </a:extLst>
                </p:cNvPr>
                <p:cNvPicPr/>
                <p:nvPr/>
              </p:nvPicPr>
              <p:blipFill>
                <a:blip r:embed="rId11"/>
                <a:stretch>
                  <a:fillRect/>
                </a:stretch>
              </p:blipFill>
              <p:spPr>
                <a:xfrm>
                  <a:off x="4981042" y="3551244"/>
                  <a:ext cx="353160" cy="996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3" name="Ink 22">
                  <a:extLst>
                    <a:ext uri="{FF2B5EF4-FFF2-40B4-BE49-F238E27FC236}">
                      <a16:creationId xmlns:a16="http://schemas.microsoft.com/office/drawing/2014/main" id="{C3768FCC-367B-CE51-E0A1-07F030D2ECBA}"/>
                    </a:ext>
                  </a:extLst>
                </p14:cNvPr>
                <p14:cNvContentPartPr/>
                <p14:nvPr/>
              </p14:nvContentPartPr>
              <p14:xfrm>
                <a:off x="5149522" y="3458364"/>
                <a:ext cx="389520" cy="568440"/>
              </p14:xfrm>
            </p:contentPart>
          </mc:Choice>
          <mc:Fallback xmlns="">
            <p:pic>
              <p:nvPicPr>
                <p:cNvPr id="23" name="Ink 22">
                  <a:extLst>
                    <a:ext uri="{FF2B5EF4-FFF2-40B4-BE49-F238E27FC236}">
                      <a16:creationId xmlns:a16="http://schemas.microsoft.com/office/drawing/2014/main" id="{C3768FCC-367B-CE51-E0A1-07F030D2ECBA}"/>
                    </a:ext>
                  </a:extLst>
                </p:cNvPr>
                <p:cNvPicPr/>
                <p:nvPr/>
              </p:nvPicPr>
              <p:blipFill>
                <a:blip r:embed="rId13"/>
                <a:stretch>
                  <a:fillRect/>
                </a:stretch>
              </p:blipFill>
              <p:spPr>
                <a:xfrm>
                  <a:off x="5086882" y="3395724"/>
                  <a:ext cx="515160" cy="6940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4" name="Ink 23">
                  <a:extLst>
                    <a:ext uri="{FF2B5EF4-FFF2-40B4-BE49-F238E27FC236}">
                      <a16:creationId xmlns:a16="http://schemas.microsoft.com/office/drawing/2014/main" id="{E64C5067-4915-1891-2D97-5E614F13E582}"/>
                    </a:ext>
                  </a:extLst>
                </p14:cNvPr>
                <p14:cNvContentPartPr/>
                <p14:nvPr/>
              </p14:nvContentPartPr>
              <p14:xfrm>
                <a:off x="5744602" y="3364044"/>
                <a:ext cx="687960" cy="364680"/>
              </p14:xfrm>
            </p:contentPart>
          </mc:Choice>
          <mc:Fallback xmlns="">
            <p:pic>
              <p:nvPicPr>
                <p:cNvPr id="24" name="Ink 23">
                  <a:extLst>
                    <a:ext uri="{FF2B5EF4-FFF2-40B4-BE49-F238E27FC236}">
                      <a16:creationId xmlns:a16="http://schemas.microsoft.com/office/drawing/2014/main" id="{E64C5067-4915-1891-2D97-5E614F13E582}"/>
                    </a:ext>
                  </a:extLst>
                </p:cNvPr>
                <p:cNvPicPr/>
                <p:nvPr/>
              </p:nvPicPr>
              <p:blipFill>
                <a:blip r:embed="rId15"/>
                <a:stretch>
                  <a:fillRect/>
                </a:stretch>
              </p:blipFill>
              <p:spPr>
                <a:xfrm>
                  <a:off x="5681962" y="3301044"/>
                  <a:ext cx="813600" cy="4903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6" name="Ink 25">
                  <a:extLst>
                    <a:ext uri="{FF2B5EF4-FFF2-40B4-BE49-F238E27FC236}">
                      <a16:creationId xmlns:a16="http://schemas.microsoft.com/office/drawing/2014/main" id="{4ACBFA41-F8F9-AB0C-037A-7AA7D71575A6}"/>
                    </a:ext>
                  </a:extLst>
                </p14:cNvPr>
                <p14:cNvContentPartPr/>
                <p14:nvPr/>
              </p14:nvContentPartPr>
              <p14:xfrm>
                <a:off x="6485122" y="3156324"/>
                <a:ext cx="494280" cy="355680"/>
              </p14:xfrm>
            </p:contentPart>
          </mc:Choice>
          <mc:Fallback xmlns="">
            <p:pic>
              <p:nvPicPr>
                <p:cNvPr id="26" name="Ink 25">
                  <a:extLst>
                    <a:ext uri="{FF2B5EF4-FFF2-40B4-BE49-F238E27FC236}">
                      <a16:creationId xmlns:a16="http://schemas.microsoft.com/office/drawing/2014/main" id="{4ACBFA41-F8F9-AB0C-037A-7AA7D71575A6}"/>
                    </a:ext>
                  </a:extLst>
                </p:cNvPr>
                <p:cNvPicPr/>
                <p:nvPr/>
              </p:nvPicPr>
              <p:blipFill>
                <a:blip r:embed="rId17"/>
                <a:stretch>
                  <a:fillRect/>
                </a:stretch>
              </p:blipFill>
              <p:spPr>
                <a:xfrm>
                  <a:off x="6422482" y="3093684"/>
                  <a:ext cx="619920" cy="4813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8" name="Ink 27">
                  <a:extLst>
                    <a:ext uri="{FF2B5EF4-FFF2-40B4-BE49-F238E27FC236}">
                      <a16:creationId xmlns:a16="http://schemas.microsoft.com/office/drawing/2014/main" id="{4E87A4AB-D871-4E2D-B099-DEC9502CD196}"/>
                    </a:ext>
                  </a:extLst>
                </p14:cNvPr>
                <p14:cNvContentPartPr/>
                <p14:nvPr/>
              </p14:nvContentPartPr>
              <p14:xfrm>
                <a:off x="7133122" y="2862924"/>
                <a:ext cx="561960" cy="570960"/>
              </p14:xfrm>
            </p:contentPart>
          </mc:Choice>
          <mc:Fallback xmlns="">
            <p:pic>
              <p:nvPicPr>
                <p:cNvPr id="28" name="Ink 27">
                  <a:extLst>
                    <a:ext uri="{FF2B5EF4-FFF2-40B4-BE49-F238E27FC236}">
                      <a16:creationId xmlns:a16="http://schemas.microsoft.com/office/drawing/2014/main" id="{4E87A4AB-D871-4E2D-B099-DEC9502CD196}"/>
                    </a:ext>
                  </a:extLst>
                </p:cNvPr>
                <p:cNvPicPr/>
                <p:nvPr/>
              </p:nvPicPr>
              <p:blipFill>
                <a:blip r:embed="rId19"/>
                <a:stretch>
                  <a:fillRect/>
                </a:stretch>
              </p:blipFill>
              <p:spPr>
                <a:xfrm>
                  <a:off x="7070122" y="2800284"/>
                  <a:ext cx="687600" cy="6966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0">
            <p14:nvContentPartPr>
              <p14:cNvPr id="32" name="Ink 31">
                <a:extLst>
                  <a:ext uri="{FF2B5EF4-FFF2-40B4-BE49-F238E27FC236}">
                    <a16:creationId xmlns:a16="http://schemas.microsoft.com/office/drawing/2014/main" id="{B95A332B-31A7-3560-E5D0-B641AB60B6D2}"/>
                  </a:ext>
                </a:extLst>
              </p14:cNvPr>
              <p14:cNvContentPartPr/>
              <p14:nvPr/>
            </p14:nvContentPartPr>
            <p14:xfrm>
              <a:off x="7185322" y="4916364"/>
              <a:ext cx="3567240" cy="700200"/>
            </p14:xfrm>
          </p:contentPart>
        </mc:Choice>
        <mc:Fallback xmlns="">
          <p:pic>
            <p:nvPicPr>
              <p:cNvPr id="32" name="Ink 31">
                <a:extLst>
                  <a:ext uri="{FF2B5EF4-FFF2-40B4-BE49-F238E27FC236}">
                    <a16:creationId xmlns:a16="http://schemas.microsoft.com/office/drawing/2014/main" id="{B95A332B-31A7-3560-E5D0-B641AB60B6D2}"/>
                  </a:ext>
                </a:extLst>
              </p:cNvPr>
              <p:cNvPicPr/>
              <p:nvPr/>
            </p:nvPicPr>
            <p:blipFill>
              <a:blip r:embed="rId21"/>
              <a:stretch>
                <a:fillRect/>
              </a:stretch>
            </p:blipFill>
            <p:spPr>
              <a:xfrm>
                <a:off x="7131682" y="4808364"/>
                <a:ext cx="3674880" cy="915840"/>
              </a:xfrm>
              <a:prstGeom prst="rect">
                <a:avLst/>
              </a:prstGeom>
            </p:spPr>
          </p:pic>
        </mc:Fallback>
      </mc:AlternateContent>
    </p:spTree>
    <p:extLst>
      <p:ext uri="{BB962C8B-B14F-4D97-AF65-F5344CB8AC3E}">
        <p14:creationId xmlns:p14="http://schemas.microsoft.com/office/powerpoint/2010/main" val="12253969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SV Code Execution</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r>
              <a:rPr lang="en-US" dirty="0"/>
              <a:t>Living off the land</a:t>
            </a:r>
          </a:p>
          <a:p>
            <a:pPr lvl="1"/>
            <a:r>
              <a:rPr lang="en-US" dirty="0"/>
              <a:t>Tasking updates</a:t>
            </a:r>
          </a:p>
          <a:p>
            <a:pPr lvl="1"/>
            <a:r>
              <a:rPr lang="en-US" dirty="0"/>
              <a:t>Abusing watchdogs like scheduled tasks?</a:t>
            </a:r>
          </a:p>
          <a:p>
            <a:pPr lvl="1"/>
            <a:r>
              <a:rPr lang="en-US" dirty="0"/>
              <a:t>Registering your own apps</a:t>
            </a:r>
          </a:p>
          <a:p>
            <a:r>
              <a:rPr lang="en-US" dirty="0"/>
              <a:t>IOCs</a:t>
            </a:r>
          </a:p>
          <a:p>
            <a:r>
              <a:rPr lang="en-US" dirty="0"/>
              <a:t>Getting caught or killed by redundancy mechanisms</a:t>
            </a:r>
          </a:p>
          <a:p>
            <a:endParaRPr lang="en-US" dirty="0"/>
          </a:p>
        </p:txBody>
      </p:sp>
      <p:pic>
        <p:nvPicPr>
          <p:cNvPr id="6146" name="Picture 2" descr="malware on a satellite">
            <a:extLst>
              <a:ext uri="{FF2B5EF4-FFF2-40B4-BE49-F238E27FC236}">
                <a16:creationId xmlns:a16="http://schemas.microsoft.com/office/drawing/2014/main" id="{3BB98514-CC96-E217-0502-1836900712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16875" y="1608667"/>
            <a:ext cx="4264701" cy="4264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60190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Realistic Compromise Scenario</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endParaRPr lang="en-US" dirty="0"/>
          </a:p>
        </p:txBody>
      </p:sp>
      <p:pic>
        <p:nvPicPr>
          <p:cNvPr id="1026" name="Picture 2" descr="someone hacking a college small satellite">
            <a:extLst>
              <a:ext uri="{FF2B5EF4-FFF2-40B4-BE49-F238E27FC236}">
                <a16:creationId xmlns:a16="http://schemas.microsoft.com/office/drawing/2014/main" id="{C3D3E4B8-A0F3-3F35-CB36-C000CD64CF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355" y="1117401"/>
            <a:ext cx="5410800" cy="541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60342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ChangeArrowheads="1"/>
          </p:cNvSpPr>
          <p:nvPr/>
        </p:nvSpPr>
        <p:spPr bwMode="auto">
          <a:xfrm flipV="1">
            <a:off x="1882576" y="2008413"/>
            <a:ext cx="158763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8" name="Rectangle 6"/>
          <p:cNvSpPr>
            <a:spLocks noChangeArrowheads="1"/>
          </p:cNvSpPr>
          <p:nvPr/>
        </p:nvSpPr>
        <p:spPr bwMode="auto">
          <a:xfrm>
            <a:off x="3192905" y="101933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9" name="Object 8"/>
          <p:cNvGraphicFramePr>
            <a:graphicFrameLocks noChangeAspect="1"/>
          </p:cNvGraphicFramePr>
          <p:nvPr/>
        </p:nvGraphicFramePr>
        <p:xfrm>
          <a:off x="3345305" y="1573967"/>
          <a:ext cx="5943600" cy="4019550"/>
        </p:xfrm>
        <a:graphic>
          <a:graphicData uri="http://schemas.openxmlformats.org/presentationml/2006/ole">
            <mc:AlternateContent xmlns:mc="http://schemas.openxmlformats.org/markup-compatibility/2006">
              <mc:Choice xmlns:v="urn:schemas-microsoft-com:vml" Requires="v">
                <p:oleObj r:id="rId3" imgW="8596350" imgH="5814979" progId="Visio.Drawing.15">
                  <p:embed/>
                </p:oleObj>
              </mc:Choice>
              <mc:Fallback>
                <p:oleObj r:id="rId3" imgW="8596350" imgH="5814979" progId="Visio.Drawing.15">
                  <p:embed/>
                  <p:pic>
                    <p:nvPicPr>
                      <p:cNvPr id="9" name="Object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45305" y="1573967"/>
                        <a:ext cx="5943600" cy="4019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7840623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ChangeArrowheads="1"/>
          </p:cNvSpPr>
          <p:nvPr/>
        </p:nvSpPr>
        <p:spPr bwMode="auto">
          <a:xfrm flipV="1">
            <a:off x="1882576" y="2008413"/>
            <a:ext cx="158763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8" name="Rectangle 6"/>
          <p:cNvSpPr>
            <a:spLocks noChangeArrowheads="1"/>
          </p:cNvSpPr>
          <p:nvPr/>
        </p:nvSpPr>
        <p:spPr bwMode="auto">
          <a:xfrm>
            <a:off x="3192905" y="101933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4" name="Rectangle 4"/>
          <p:cNvSpPr>
            <a:spLocks noChangeArrowheads="1"/>
          </p:cNvSpPr>
          <p:nvPr/>
        </p:nvSpPr>
        <p:spPr bwMode="auto">
          <a:xfrm>
            <a:off x="3192905" y="166390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5" name="Object 4"/>
          <p:cNvGraphicFramePr>
            <a:graphicFrameLocks noChangeAspect="1"/>
          </p:cNvGraphicFramePr>
          <p:nvPr/>
        </p:nvGraphicFramePr>
        <p:xfrm>
          <a:off x="3345305" y="1573968"/>
          <a:ext cx="5943600" cy="4019550"/>
        </p:xfrm>
        <a:graphic>
          <a:graphicData uri="http://schemas.openxmlformats.org/presentationml/2006/ole">
            <mc:AlternateContent xmlns:mc="http://schemas.openxmlformats.org/markup-compatibility/2006">
              <mc:Choice xmlns:v="urn:schemas-microsoft-com:vml" Requires="v">
                <p:oleObj r:id="rId3" imgW="8596350" imgH="5814979" progId="Visio.Drawing.15">
                  <p:embed/>
                </p:oleObj>
              </mc:Choice>
              <mc:Fallback>
                <p:oleObj r:id="rId3" imgW="8596350" imgH="5814979" progId="Visio.Drawing.15">
                  <p:embed/>
                  <p:pic>
                    <p:nvPicPr>
                      <p:cNvPr id="5" name="Object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45305" y="1573968"/>
                        <a:ext cx="5943600" cy="4019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7989980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ChangeArrowheads="1"/>
          </p:cNvSpPr>
          <p:nvPr/>
        </p:nvSpPr>
        <p:spPr bwMode="auto">
          <a:xfrm>
            <a:off x="3192904" y="115424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6" name="Object 5"/>
          <p:cNvGraphicFramePr>
            <a:graphicFrameLocks noChangeAspect="1"/>
          </p:cNvGraphicFramePr>
          <p:nvPr/>
        </p:nvGraphicFramePr>
        <p:xfrm>
          <a:off x="3330314" y="1573964"/>
          <a:ext cx="5943600" cy="4019550"/>
        </p:xfrm>
        <a:graphic>
          <a:graphicData uri="http://schemas.openxmlformats.org/presentationml/2006/ole">
            <mc:AlternateContent xmlns:mc="http://schemas.openxmlformats.org/markup-compatibility/2006">
              <mc:Choice xmlns:v="urn:schemas-microsoft-com:vml" Requires="v">
                <p:oleObj r:id="rId3" imgW="8596350" imgH="5814979" progId="Visio.Drawing.15">
                  <p:embed/>
                </p:oleObj>
              </mc:Choice>
              <mc:Fallback>
                <p:oleObj r:id="rId3" imgW="8596350" imgH="5814979" progId="Visio.Drawing.15">
                  <p:embed/>
                  <p:pic>
                    <p:nvPicPr>
                      <p:cNvPr id="6"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0314" y="1573964"/>
                        <a:ext cx="5943600" cy="4019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0091489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ChangeArrowheads="1"/>
          </p:cNvSpPr>
          <p:nvPr/>
        </p:nvSpPr>
        <p:spPr bwMode="auto">
          <a:xfrm>
            <a:off x="3333136" y="157807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6" name="Object 5"/>
          <p:cNvGraphicFramePr>
            <a:graphicFrameLocks noChangeAspect="1"/>
          </p:cNvGraphicFramePr>
          <p:nvPr/>
        </p:nvGraphicFramePr>
        <p:xfrm>
          <a:off x="3333136" y="1578077"/>
          <a:ext cx="5943600" cy="4019550"/>
        </p:xfrm>
        <a:graphic>
          <a:graphicData uri="http://schemas.openxmlformats.org/presentationml/2006/ole">
            <mc:AlternateContent xmlns:mc="http://schemas.openxmlformats.org/markup-compatibility/2006">
              <mc:Choice xmlns:v="urn:schemas-microsoft-com:vml" Requires="v">
                <p:oleObj r:id="rId3" imgW="8596350" imgH="5814979" progId="Visio.Drawing.15">
                  <p:embed/>
                </p:oleObj>
              </mc:Choice>
              <mc:Fallback>
                <p:oleObj r:id="rId3" imgW="8596350" imgH="5814979" progId="Visio.Drawing.15">
                  <p:embed/>
                  <p:pic>
                    <p:nvPicPr>
                      <p:cNvPr id="6"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136" y="1578077"/>
                        <a:ext cx="5943600" cy="4019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7077964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ChangeArrowheads="1"/>
          </p:cNvSpPr>
          <p:nvPr/>
        </p:nvSpPr>
        <p:spPr bwMode="auto">
          <a:xfrm>
            <a:off x="3333136" y="157807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6" name="Object 5"/>
          <p:cNvGraphicFramePr>
            <a:graphicFrameLocks noChangeAspect="1"/>
          </p:cNvGraphicFramePr>
          <p:nvPr/>
        </p:nvGraphicFramePr>
        <p:xfrm>
          <a:off x="3333136" y="1578077"/>
          <a:ext cx="5943600" cy="4019550"/>
        </p:xfrm>
        <a:graphic>
          <a:graphicData uri="http://schemas.openxmlformats.org/presentationml/2006/ole">
            <mc:AlternateContent xmlns:mc="http://schemas.openxmlformats.org/markup-compatibility/2006">
              <mc:Choice xmlns:v="urn:schemas-microsoft-com:vml" Requires="v">
                <p:oleObj r:id="rId3" imgW="8596350" imgH="5814979" progId="Visio.Drawing.15">
                  <p:embed/>
                </p:oleObj>
              </mc:Choice>
              <mc:Fallback>
                <p:oleObj r:id="rId3" imgW="8596350" imgH="5814979" progId="Visio.Drawing.15">
                  <p:embed/>
                  <p:pic>
                    <p:nvPicPr>
                      <p:cNvPr id="6"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136" y="1578077"/>
                        <a:ext cx="5943600" cy="4019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9788064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ChangeArrowheads="1"/>
          </p:cNvSpPr>
          <p:nvPr/>
        </p:nvSpPr>
        <p:spPr bwMode="auto">
          <a:xfrm>
            <a:off x="3318387" y="159282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6" name="Object 5"/>
          <p:cNvGraphicFramePr>
            <a:graphicFrameLocks noChangeAspect="1"/>
          </p:cNvGraphicFramePr>
          <p:nvPr/>
        </p:nvGraphicFramePr>
        <p:xfrm>
          <a:off x="3333135" y="1578078"/>
          <a:ext cx="5943600" cy="4019550"/>
        </p:xfrm>
        <a:graphic>
          <a:graphicData uri="http://schemas.openxmlformats.org/presentationml/2006/ole">
            <mc:AlternateContent xmlns:mc="http://schemas.openxmlformats.org/markup-compatibility/2006">
              <mc:Choice xmlns:v="urn:schemas-microsoft-com:vml" Requires="v">
                <p:oleObj r:id="rId3" imgW="8596350" imgH="5814979" progId="Visio.Drawing.15">
                  <p:embed/>
                </p:oleObj>
              </mc:Choice>
              <mc:Fallback>
                <p:oleObj r:id="rId3" imgW="8596350" imgH="5814979" progId="Visio.Drawing.15">
                  <p:embed/>
                  <p:pic>
                    <p:nvPicPr>
                      <p:cNvPr id="6"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135" y="1578078"/>
                        <a:ext cx="5943600" cy="4019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8235772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
        <p:nvSpPr>
          <p:cNvPr id="5" name="Rectangle 2"/>
          <p:cNvSpPr>
            <a:spLocks noChangeArrowheads="1"/>
          </p:cNvSpPr>
          <p:nvPr/>
        </p:nvSpPr>
        <p:spPr bwMode="auto">
          <a:xfrm>
            <a:off x="3362633" y="162232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6" name="Object 5"/>
          <p:cNvGraphicFramePr>
            <a:graphicFrameLocks noChangeAspect="1"/>
          </p:cNvGraphicFramePr>
          <p:nvPr/>
        </p:nvGraphicFramePr>
        <p:xfrm>
          <a:off x="3333137" y="1578080"/>
          <a:ext cx="5943600" cy="4019550"/>
        </p:xfrm>
        <a:graphic>
          <a:graphicData uri="http://schemas.openxmlformats.org/presentationml/2006/ole">
            <mc:AlternateContent xmlns:mc="http://schemas.openxmlformats.org/markup-compatibility/2006">
              <mc:Choice xmlns:v="urn:schemas-microsoft-com:vml" Requires="v">
                <p:oleObj r:id="rId3" imgW="8596350" imgH="5814979" progId="Visio.Drawing.15">
                  <p:embed/>
                </p:oleObj>
              </mc:Choice>
              <mc:Fallback>
                <p:oleObj r:id="rId3" imgW="8596350" imgH="5814979" progId="Visio.Drawing.15">
                  <p:embed/>
                  <p:pic>
                    <p:nvPicPr>
                      <p:cNvPr id="6"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137" y="1578080"/>
                        <a:ext cx="5943600" cy="4019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5399046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0BA70-7626-4440-C076-C1945EBBFC72}"/>
              </a:ext>
            </a:extLst>
          </p:cNvPr>
          <p:cNvSpPr>
            <a:spLocks noGrp="1"/>
          </p:cNvSpPr>
          <p:nvPr>
            <p:ph type="title"/>
          </p:nvPr>
        </p:nvSpPr>
        <p:spPr/>
        <p:txBody>
          <a:bodyPr/>
          <a:lstStyle/>
          <a:p>
            <a:r>
              <a:rPr lang="en-US" dirty="0">
                <a:solidFill>
                  <a:srgbClr val="00B0F0"/>
                </a:solidFill>
              </a:rPr>
              <a:t>I wish it was that complicated…</a:t>
            </a:r>
          </a:p>
        </p:txBody>
      </p:sp>
      <p:sp>
        <p:nvSpPr>
          <p:cNvPr id="3" name="Content Placeholder 2">
            <a:extLst>
              <a:ext uri="{FF2B5EF4-FFF2-40B4-BE49-F238E27FC236}">
                <a16:creationId xmlns:a16="http://schemas.microsoft.com/office/drawing/2014/main" id="{98922D3B-2F71-D508-B242-175F4388916F}"/>
              </a:ext>
            </a:extLst>
          </p:cNvPr>
          <p:cNvSpPr>
            <a:spLocks noGrp="1"/>
          </p:cNvSpPr>
          <p:nvPr>
            <p:ph idx="1"/>
          </p:nvPr>
        </p:nvSpPr>
        <p:spPr/>
        <p:txBody>
          <a:bodyPr/>
          <a:lstStyle/>
          <a:p>
            <a:r>
              <a:rPr lang="en-US" dirty="0"/>
              <a:t>Not being able to directly talk out to the internet does not mean air-gapped</a:t>
            </a:r>
          </a:p>
          <a:p>
            <a:r>
              <a:rPr lang="en-US" dirty="0"/>
              <a:t>Things are connected to the internet that shouldn’t be</a:t>
            </a:r>
          </a:p>
          <a:p>
            <a:endParaRPr lang="en-US" dirty="0"/>
          </a:p>
          <a:p>
            <a:endParaRPr lang="en-US" dirty="0"/>
          </a:p>
        </p:txBody>
      </p:sp>
      <p:pic>
        <p:nvPicPr>
          <p:cNvPr id="1026" name="Picture 2" descr="alien plugging in to a satellite dish">
            <a:extLst>
              <a:ext uri="{FF2B5EF4-FFF2-40B4-BE49-F238E27FC236}">
                <a16:creationId xmlns:a16="http://schemas.microsoft.com/office/drawing/2014/main" id="{81EEF3C2-DAA2-A84F-99F3-66A4E06775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0600" y="2426400"/>
            <a:ext cx="4330800" cy="433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6617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Targeting Space Systems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Target Selection</a:t>
            </a:r>
          </a:p>
          <a:p>
            <a:pPr lvl="1"/>
            <a:r>
              <a:rPr lang="en-US" dirty="0"/>
              <a:t>What is the thing that is being attacked, how was it chosen</a:t>
            </a:r>
          </a:p>
          <a:p>
            <a:endParaRPr lang="en-US" dirty="0"/>
          </a:p>
          <a:p>
            <a:r>
              <a:rPr lang="en-US" dirty="0"/>
              <a:t>Desired effect</a:t>
            </a:r>
          </a:p>
          <a:p>
            <a:pPr lvl="1"/>
            <a:r>
              <a:rPr lang="en-US" dirty="0"/>
              <a:t>What is the thing the attack looks to achieve</a:t>
            </a:r>
          </a:p>
          <a:p>
            <a:endParaRPr lang="en-US" dirty="0"/>
          </a:p>
          <a:p>
            <a:endParaRPr lang="en-US" dirty="0"/>
          </a:p>
        </p:txBody>
      </p:sp>
    </p:spTree>
    <p:extLst>
      <p:ext uri="{BB962C8B-B14F-4D97-AF65-F5344CB8AC3E}">
        <p14:creationId xmlns:p14="http://schemas.microsoft.com/office/powerpoint/2010/main" val="8829375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normAutofit/>
          </a:bodyPr>
          <a:lstStyle/>
          <a:p>
            <a:r>
              <a:rPr lang="en-US" b="1" dirty="0">
                <a:solidFill>
                  <a:srgbClr val="00B0F0"/>
                </a:solidFill>
              </a:rPr>
              <a:t>What about constellations?</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AC413E97-6C17-A965-9748-872FA80B9794}"/>
              </a:ext>
            </a:extLst>
          </p:cNvPr>
          <p:cNvPicPr>
            <a:picLocks noChangeAspect="1"/>
          </p:cNvPicPr>
          <p:nvPr/>
        </p:nvPicPr>
        <p:blipFill>
          <a:blip r:embed="rId2"/>
          <a:stretch>
            <a:fillRect/>
          </a:stretch>
        </p:blipFill>
        <p:spPr>
          <a:xfrm>
            <a:off x="3706802" y="1866900"/>
            <a:ext cx="4767747" cy="4767747"/>
          </a:xfrm>
          <a:prstGeom prst="rect">
            <a:avLst/>
          </a:prstGeom>
        </p:spPr>
      </p:pic>
    </p:spTree>
    <p:extLst>
      <p:ext uri="{BB962C8B-B14F-4D97-AF65-F5344CB8AC3E}">
        <p14:creationId xmlns:p14="http://schemas.microsoft.com/office/powerpoint/2010/main" val="7567243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ChangeArrowheads="1"/>
          </p:cNvSpPr>
          <p:nvPr/>
        </p:nvSpPr>
        <p:spPr bwMode="auto">
          <a:xfrm>
            <a:off x="2934928" y="153383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7" name="Object 6"/>
          <p:cNvGraphicFramePr>
            <a:graphicFrameLocks noChangeAspect="1"/>
          </p:cNvGraphicFramePr>
          <p:nvPr/>
        </p:nvGraphicFramePr>
        <p:xfrm>
          <a:off x="2964424" y="1533831"/>
          <a:ext cx="5943600" cy="4295775"/>
        </p:xfrm>
        <a:graphic>
          <a:graphicData uri="http://schemas.openxmlformats.org/presentationml/2006/ole">
            <mc:AlternateContent xmlns:mc="http://schemas.openxmlformats.org/markup-compatibility/2006">
              <mc:Choice xmlns:v="urn:schemas-microsoft-com:vml" Requires="v">
                <p:oleObj r:id="rId3" imgW="6767550" imgH="4895895" progId="Visio.Drawing.15">
                  <p:embed/>
                </p:oleObj>
              </mc:Choice>
              <mc:Fallback>
                <p:oleObj r:id="rId3" imgW="6767550" imgH="4895895" progId="Visio.Drawing.15">
                  <p:embed/>
                  <p:pic>
                    <p:nvPicPr>
                      <p:cNvPr id="7" name="Object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4424" y="1533831"/>
                        <a:ext cx="5943600" cy="4295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1606233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3775587" y="73741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3" name="Object 2"/>
          <p:cNvGraphicFramePr>
            <a:graphicFrameLocks noChangeAspect="1"/>
          </p:cNvGraphicFramePr>
          <p:nvPr/>
        </p:nvGraphicFramePr>
        <p:xfrm>
          <a:off x="2964426" y="1533832"/>
          <a:ext cx="5943600" cy="4295775"/>
        </p:xfrm>
        <a:graphic>
          <a:graphicData uri="http://schemas.openxmlformats.org/presentationml/2006/ole">
            <mc:AlternateContent xmlns:mc="http://schemas.openxmlformats.org/markup-compatibility/2006">
              <mc:Choice xmlns:v="urn:schemas-microsoft-com:vml" Requires="v">
                <p:oleObj r:id="rId3" imgW="6767550" imgH="4895895" progId="Visio.Drawing.15">
                  <p:embed/>
                </p:oleObj>
              </mc:Choice>
              <mc:Fallback>
                <p:oleObj r:id="rId3" imgW="6767550" imgH="4895895" progId="Visio.Drawing.15">
                  <p:embed/>
                  <p:pic>
                    <p:nvPicPr>
                      <p:cNvPr id="3"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4426" y="1533832"/>
                        <a:ext cx="5943600" cy="4295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5883847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ChangeArrowheads="1"/>
          </p:cNvSpPr>
          <p:nvPr/>
        </p:nvSpPr>
        <p:spPr bwMode="auto">
          <a:xfrm>
            <a:off x="2964426" y="15338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6" name="Object 5"/>
          <p:cNvGraphicFramePr>
            <a:graphicFrameLocks noChangeAspect="1"/>
          </p:cNvGraphicFramePr>
          <p:nvPr/>
        </p:nvGraphicFramePr>
        <p:xfrm>
          <a:off x="2964426" y="1533832"/>
          <a:ext cx="5943600" cy="4295775"/>
        </p:xfrm>
        <a:graphic>
          <a:graphicData uri="http://schemas.openxmlformats.org/presentationml/2006/ole">
            <mc:AlternateContent xmlns:mc="http://schemas.openxmlformats.org/markup-compatibility/2006">
              <mc:Choice xmlns:v="urn:schemas-microsoft-com:vml" Requires="v">
                <p:oleObj r:id="rId3" imgW="6767550" imgH="4895895" progId="Visio.Drawing.15">
                  <p:embed/>
                </p:oleObj>
              </mc:Choice>
              <mc:Fallback>
                <p:oleObj r:id="rId3" imgW="6767550" imgH="4895895" progId="Visio.Drawing.15">
                  <p:embed/>
                  <p:pic>
                    <p:nvPicPr>
                      <p:cNvPr id="6"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4426" y="1533832"/>
                        <a:ext cx="5943600" cy="4295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8872780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2957052" y="15338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3" name="Object 2"/>
          <p:cNvGraphicFramePr>
            <a:graphicFrameLocks noChangeAspect="1"/>
          </p:cNvGraphicFramePr>
          <p:nvPr/>
        </p:nvGraphicFramePr>
        <p:xfrm>
          <a:off x="2957052" y="1533833"/>
          <a:ext cx="5943600" cy="4295775"/>
        </p:xfrm>
        <a:graphic>
          <a:graphicData uri="http://schemas.openxmlformats.org/presentationml/2006/ole">
            <mc:AlternateContent xmlns:mc="http://schemas.openxmlformats.org/markup-compatibility/2006">
              <mc:Choice xmlns:v="urn:schemas-microsoft-com:vml" Requires="v">
                <p:oleObj r:id="rId3" imgW="6767550" imgH="4895895" progId="Visio.Drawing.15">
                  <p:embed/>
                </p:oleObj>
              </mc:Choice>
              <mc:Fallback>
                <p:oleObj r:id="rId3" imgW="6767550" imgH="4895895" progId="Visio.Drawing.15">
                  <p:embed/>
                  <p:pic>
                    <p:nvPicPr>
                      <p:cNvPr id="3"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57052" y="1533833"/>
                        <a:ext cx="5943600" cy="4295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907384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2957052" y="15338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3" name="Object 2"/>
          <p:cNvGraphicFramePr>
            <a:graphicFrameLocks noChangeAspect="1"/>
          </p:cNvGraphicFramePr>
          <p:nvPr/>
        </p:nvGraphicFramePr>
        <p:xfrm>
          <a:off x="2957052" y="1533832"/>
          <a:ext cx="5943600" cy="4295775"/>
        </p:xfrm>
        <a:graphic>
          <a:graphicData uri="http://schemas.openxmlformats.org/presentationml/2006/ole">
            <mc:AlternateContent xmlns:mc="http://schemas.openxmlformats.org/markup-compatibility/2006">
              <mc:Choice xmlns:v="urn:schemas-microsoft-com:vml" Requires="v">
                <p:oleObj r:id="rId3" imgW="6767550" imgH="4895895" progId="Visio.Drawing.15">
                  <p:embed/>
                </p:oleObj>
              </mc:Choice>
              <mc:Fallback>
                <p:oleObj r:id="rId3" imgW="6767550" imgH="4895895" progId="Visio.Drawing.15">
                  <p:embed/>
                  <p:pic>
                    <p:nvPicPr>
                      <p:cNvPr id="3"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57052" y="1533832"/>
                        <a:ext cx="5943600" cy="4295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8219425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2957052" y="15338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3" name="Object 2"/>
          <p:cNvGraphicFramePr>
            <a:graphicFrameLocks noChangeAspect="1"/>
          </p:cNvGraphicFramePr>
          <p:nvPr/>
        </p:nvGraphicFramePr>
        <p:xfrm>
          <a:off x="2957052" y="1533832"/>
          <a:ext cx="5943600" cy="4295775"/>
        </p:xfrm>
        <a:graphic>
          <a:graphicData uri="http://schemas.openxmlformats.org/presentationml/2006/ole">
            <mc:AlternateContent xmlns:mc="http://schemas.openxmlformats.org/markup-compatibility/2006">
              <mc:Choice xmlns:v="urn:schemas-microsoft-com:vml" Requires="v">
                <p:oleObj r:id="rId3" imgW="6767550" imgH="4895895" progId="Visio.Drawing.15">
                  <p:embed/>
                </p:oleObj>
              </mc:Choice>
              <mc:Fallback>
                <p:oleObj r:id="rId3" imgW="6767550" imgH="4895895" progId="Visio.Drawing.15">
                  <p:embed/>
                  <p:pic>
                    <p:nvPicPr>
                      <p:cNvPr id="3"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57052" y="1533832"/>
                        <a:ext cx="5943600" cy="4295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15349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Motivation</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6090676" y="2076450"/>
            <a:ext cx="10353762" cy="3714749"/>
          </a:xfrm>
        </p:spPr>
        <p:txBody>
          <a:bodyPr>
            <a:normAutofit/>
          </a:bodyPr>
          <a:lstStyle/>
          <a:p>
            <a:r>
              <a:rPr lang="en-US" sz="3600" dirty="0"/>
              <a:t>Collection</a:t>
            </a:r>
          </a:p>
          <a:p>
            <a:r>
              <a:rPr lang="en-US" sz="3600" dirty="0"/>
              <a:t>Redirection</a:t>
            </a:r>
          </a:p>
          <a:p>
            <a:r>
              <a:rPr lang="en-US" sz="3600" dirty="0"/>
              <a:t>Subversion</a:t>
            </a:r>
          </a:p>
          <a:p>
            <a:r>
              <a:rPr lang="en-US" sz="3600" b="1" dirty="0">
                <a:solidFill>
                  <a:srgbClr val="FF0000"/>
                </a:solidFill>
              </a:rPr>
              <a:t>Theft</a:t>
            </a:r>
          </a:p>
          <a:p>
            <a:r>
              <a:rPr lang="en-US" sz="3600" dirty="0"/>
              <a:t>Disable</a:t>
            </a:r>
          </a:p>
          <a:p>
            <a:endParaRPr lang="en-US" sz="3600" dirty="0"/>
          </a:p>
          <a:p>
            <a:endParaRPr lang="en-US" dirty="0"/>
          </a:p>
          <a:p>
            <a:endParaRPr lang="en-US" dirty="0"/>
          </a:p>
        </p:txBody>
      </p:sp>
      <p:pic>
        <p:nvPicPr>
          <p:cNvPr id="4100" name="Picture 4" descr="a cartoon of someone stealing a satellite">
            <a:extLst>
              <a:ext uri="{FF2B5EF4-FFF2-40B4-BE49-F238E27FC236}">
                <a16:creationId xmlns:a16="http://schemas.microsoft.com/office/drawing/2014/main" id="{8E09B729-F991-5503-A62E-D3F07EC195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712" y="1664881"/>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419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Target Selection</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Targeted based on opportunity</a:t>
            </a:r>
          </a:p>
          <a:p>
            <a:pPr lvl="1"/>
            <a:r>
              <a:rPr lang="en-US" dirty="0"/>
              <a:t>Known ability to access (vulnerability, supply chain interdiction, insider threat, etc.)</a:t>
            </a:r>
          </a:p>
          <a:p>
            <a:r>
              <a:rPr lang="en-US" dirty="0"/>
              <a:t>Targeted based on who owns SV</a:t>
            </a:r>
          </a:p>
          <a:p>
            <a:pPr lvl="1"/>
            <a:r>
              <a:rPr lang="en-US" dirty="0"/>
              <a:t>Operated by a government or company the attacker wants to impact</a:t>
            </a:r>
          </a:p>
          <a:p>
            <a:r>
              <a:rPr lang="en-US" dirty="0"/>
              <a:t>Targeted specifically</a:t>
            </a:r>
          </a:p>
          <a:p>
            <a:pPr lvl="1"/>
            <a:r>
              <a:rPr lang="en-US" dirty="0"/>
              <a:t>Space System targeted because of exactly what it is</a:t>
            </a:r>
          </a:p>
          <a:p>
            <a:r>
              <a:rPr lang="en-US" dirty="0"/>
              <a:t>Targeted based on what SV does</a:t>
            </a:r>
          </a:p>
          <a:p>
            <a:pPr lvl="1"/>
            <a:r>
              <a:rPr lang="en-US" dirty="0"/>
              <a:t>Going after any space system with a certain mission or missions</a:t>
            </a:r>
          </a:p>
          <a:p>
            <a:pPr lvl="1"/>
            <a:endParaRPr lang="en-US" dirty="0"/>
          </a:p>
          <a:p>
            <a:endParaRPr lang="en-US" dirty="0"/>
          </a:p>
          <a:p>
            <a:endParaRPr lang="en-US" dirty="0"/>
          </a:p>
          <a:p>
            <a:endParaRPr lang="en-US" dirty="0"/>
          </a:p>
        </p:txBody>
      </p:sp>
      <p:pic>
        <p:nvPicPr>
          <p:cNvPr id="7170" name="Picture 2" descr="a target in outer space">
            <a:extLst>
              <a:ext uri="{FF2B5EF4-FFF2-40B4-BE49-F238E27FC236}">
                <a16:creationId xmlns:a16="http://schemas.microsoft.com/office/drawing/2014/main" id="{6DAC1E60-5D4B-D25D-B492-2AC8427AFB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0898" y="3560427"/>
            <a:ext cx="3124200" cy="312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1333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Space Vehicle Types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778689" y="1571625"/>
            <a:ext cx="2796357" cy="3714749"/>
          </a:xfrm>
        </p:spPr>
        <p:txBody>
          <a:bodyPr>
            <a:normAutofit/>
          </a:bodyPr>
          <a:lstStyle/>
          <a:p>
            <a:r>
              <a:rPr lang="en-US" dirty="0"/>
              <a:t>LEO</a:t>
            </a:r>
          </a:p>
          <a:p>
            <a:r>
              <a:rPr lang="en-US" dirty="0"/>
              <a:t>MEO</a:t>
            </a:r>
          </a:p>
          <a:p>
            <a:r>
              <a:rPr lang="en-US" dirty="0"/>
              <a:t>HEO ~Geo-stationary</a:t>
            </a:r>
          </a:p>
          <a:p>
            <a:r>
              <a:rPr lang="en-US" dirty="0"/>
              <a:t>Non-Earth Orbital</a:t>
            </a:r>
          </a:p>
          <a:p>
            <a:r>
              <a:rPr lang="en-US" dirty="0"/>
              <a:t>Non-Earth </a:t>
            </a:r>
          </a:p>
          <a:p>
            <a:r>
              <a:rPr lang="en-US" dirty="0"/>
              <a:t>Deep Space</a:t>
            </a:r>
          </a:p>
        </p:txBody>
      </p:sp>
    </p:spTree>
    <p:extLst>
      <p:ext uri="{BB962C8B-B14F-4D97-AF65-F5344CB8AC3E}">
        <p14:creationId xmlns:p14="http://schemas.microsoft.com/office/powerpoint/2010/main" val="2127452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Targeting via Mission Type: Sensing</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778689" y="1571625"/>
            <a:ext cx="2796357" cy="3714749"/>
          </a:xfrm>
        </p:spPr>
        <p:txBody>
          <a:bodyPr>
            <a:normAutofit/>
          </a:bodyPr>
          <a:lstStyle/>
          <a:p>
            <a:r>
              <a:rPr lang="en-US" dirty="0"/>
              <a:t>Sensing missions</a:t>
            </a:r>
          </a:p>
          <a:p>
            <a:pPr lvl="1"/>
            <a:r>
              <a:rPr lang="en-US" dirty="0"/>
              <a:t>Radio Frequency (RF)</a:t>
            </a:r>
          </a:p>
          <a:p>
            <a:pPr lvl="1"/>
            <a:r>
              <a:rPr lang="en-US" dirty="0"/>
              <a:t>Optical</a:t>
            </a:r>
          </a:p>
          <a:p>
            <a:pPr lvl="1"/>
            <a:r>
              <a:rPr lang="en-US" dirty="0"/>
              <a:t>Infrared (IR)</a:t>
            </a:r>
          </a:p>
          <a:p>
            <a:pPr lvl="1"/>
            <a:r>
              <a:rPr lang="en-US" dirty="0"/>
              <a:t>Radiation</a:t>
            </a:r>
          </a:p>
        </p:txBody>
      </p:sp>
      <p:pic>
        <p:nvPicPr>
          <p:cNvPr id="7174" name="Picture 6" descr="James Webb Space Telescope ...">
            <a:extLst>
              <a:ext uri="{FF2B5EF4-FFF2-40B4-BE49-F238E27FC236}">
                <a16:creationId xmlns:a16="http://schemas.microsoft.com/office/drawing/2014/main" id="{DB1EC58D-512C-44A0-AF43-B7183DC606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7674" y="1478025"/>
            <a:ext cx="6796738" cy="4917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4278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Targeting via Mission Type: Emitting</a:t>
            </a:r>
          </a:p>
        </p:txBody>
      </p:sp>
      <p:sp>
        <p:nvSpPr>
          <p:cNvPr id="4" name="Content Placeholder 2">
            <a:extLst>
              <a:ext uri="{FF2B5EF4-FFF2-40B4-BE49-F238E27FC236}">
                <a16:creationId xmlns:a16="http://schemas.microsoft.com/office/drawing/2014/main" id="{0B4D99C8-BFAC-57BA-1E31-8DB17EC1A1C7}"/>
              </a:ext>
            </a:extLst>
          </p:cNvPr>
          <p:cNvSpPr txBox="1">
            <a:spLocks/>
          </p:cNvSpPr>
          <p:nvPr/>
        </p:nvSpPr>
        <p:spPr>
          <a:xfrm>
            <a:off x="510424" y="1478024"/>
            <a:ext cx="2796357"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a:buFont typeface="Arial" panose="020B0604020202020204" pitchFamily="34" charset="0"/>
              <a:buChar char="•"/>
            </a:pPr>
            <a:r>
              <a:rPr lang="en-US" sz="1800" dirty="0">
                <a:solidFill>
                  <a:schemeClr val="tx1"/>
                </a:solidFill>
                <a:effectLst/>
                <a:latin typeface="Montserrat" panose="00000500000000000000" pitchFamily="2" charset="0"/>
              </a:rPr>
              <a:t>Emitting missions</a:t>
            </a:r>
          </a:p>
          <a:p>
            <a:pPr lvl="1">
              <a:buFont typeface="Arial" panose="020B0604020202020204" pitchFamily="34" charset="0"/>
              <a:buChar char="•"/>
            </a:pPr>
            <a:r>
              <a:rPr lang="en-US" dirty="0">
                <a:solidFill>
                  <a:schemeClr val="tx1"/>
                </a:solidFill>
                <a:effectLst/>
                <a:latin typeface="Montserrat" panose="00000500000000000000" pitchFamily="2" charset="0"/>
              </a:rPr>
              <a:t>Interference</a:t>
            </a:r>
          </a:p>
          <a:p>
            <a:pPr lvl="1">
              <a:buFont typeface="Arial" panose="020B0604020202020204" pitchFamily="34" charset="0"/>
              <a:buChar char="•"/>
            </a:pPr>
            <a:r>
              <a:rPr lang="en-US" dirty="0">
                <a:solidFill>
                  <a:schemeClr val="tx1"/>
                </a:solidFill>
                <a:effectLst/>
                <a:latin typeface="Montserrat" panose="00000500000000000000" pitchFamily="2" charset="0"/>
              </a:rPr>
              <a:t>Injection</a:t>
            </a:r>
          </a:p>
          <a:p>
            <a:pPr lvl="1">
              <a:buFont typeface="Arial" panose="020B0604020202020204" pitchFamily="34" charset="0"/>
              <a:buChar char="•"/>
            </a:pPr>
            <a:r>
              <a:rPr lang="en-US" dirty="0">
                <a:solidFill>
                  <a:schemeClr val="tx1"/>
                </a:solidFill>
                <a:effectLst/>
                <a:latin typeface="Montserrat" panose="00000500000000000000" pitchFamily="2" charset="0"/>
              </a:rPr>
              <a:t>Laser</a:t>
            </a:r>
          </a:p>
          <a:p>
            <a:pPr lvl="1">
              <a:buFont typeface="Arial" panose="020B0604020202020204" pitchFamily="34" charset="0"/>
              <a:buChar char="•"/>
            </a:pPr>
            <a:r>
              <a:rPr lang="en-US" dirty="0">
                <a:solidFill>
                  <a:schemeClr val="tx1"/>
                </a:solidFill>
                <a:effectLst/>
                <a:latin typeface="Montserrat" panose="00000500000000000000" pitchFamily="2" charset="0"/>
              </a:rPr>
              <a:t>Navigation</a:t>
            </a:r>
          </a:p>
        </p:txBody>
      </p:sp>
      <p:pic>
        <p:nvPicPr>
          <p:cNvPr id="7172" name="Picture 4" descr="Sirius XM's newest satellite, SXM-7 ...">
            <a:extLst>
              <a:ext uri="{FF2B5EF4-FFF2-40B4-BE49-F238E27FC236}">
                <a16:creationId xmlns:a16="http://schemas.microsoft.com/office/drawing/2014/main" id="{BBB0EFFD-A85E-5966-657F-FD5894A688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4800" y="1166650"/>
            <a:ext cx="6818400" cy="52675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317676"/>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25235D"/>
      </a:dk2>
      <a:lt2>
        <a:srgbClr val="E1FAFF"/>
      </a:lt2>
      <a:accent1>
        <a:srgbClr val="9BEBFF"/>
      </a:accent1>
      <a:accent2>
        <a:srgbClr val="95DB63"/>
      </a:accent2>
      <a:accent3>
        <a:srgbClr val="4B8CD2"/>
      </a:accent3>
      <a:accent4>
        <a:srgbClr val="3B3772"/>
      </a:accent4>
      <a:accent5>
        <a:srgbClr val="25235D"/>
      </a:accent5>
      <a:accent6>
        <a:srgbClr val="FECB07"/>
      </a:accent6>
      <a:hlink>
        <a:srgbClr val="4B8CD2"/>
      </a:hlink>
      <a:folHlink>
        <a:srgbClr val="9969D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lFrontierSec_template" id="{A5C2A5C5-8635-C745-A531-637D3C4D3D7D}" vid="{EBFA59B2-B31A-3949-B5A1-7EBCB2A67D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B6CCE17DEF4944CB97427DA1E57ADD9" ma:contentTypeVersion="3" ma:contentTypeDescription="Create a new document." ma:contentTypeScope="" ma:versionID="e9947752967767a93bdd3927901137e5">
  <xsd:schema xmlns:xsd="http://www.w3.org/2001/XMLSchema" xmlns:xs="http://www.w3.org/2001/XMLSchema" xmlns:p="http://schemas.microsoft.com/office/2006/metadata/properties" xmlns:ns3="a719d01a-3856-4026-a021-0d70486df50e" targetNamespace="http://schemas.microsoft.com/office/2006/metadata/properties" ma:root="true" ma:fieldsID="cbdba2842dcad93883014470eea845db" ns3:_="">
    <xsd:import namespace="a719d01a-3856-4026-a021-0d70486df50e"/>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719d01a-3856-4026-a021-0d70486df5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044DD92-C07D-42C1-9D76-C451C9491D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719d01a-3856-4026-a021-0d70486df50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7A12BF-DCFE-440F-9FF6-F4C2C08F58E6}">
  <ds:schemaRefs>
    <ds:schemaRef ds:uri="http://schemas.microsoft.com/office/2006/metadata/properties"/>
    <ds:schemaRef ds:uri="http://www.w3.org/XML/1998/namespace"/>
    <ds:schemaRef ds:uri="http://schemas.microsoft.com/office/2006/documentManagement/types"/>
    <ds:schemaRef ds:uri="http://purl.org/dc/elements/1.1/"/>
    <ds:schemaRef ds:uri="http://purl.org/dc/dcmitype/"/>
    <ds:schemaRef ds:uri="http://purl.org/dc/terms/"/>
    <ds:schemaRef ds:uri="http://schemas.openxmlformats.org/package/2006/metadata/core-properties"/>
    <ds:schemaRef ds:uri="http://schemas.microsoft.com/office/infopath/2007/PartnerControls"/>
    <ds:schemaRef ds:uri="a719d01a-3856-4026-a021-0d70486df50e"/>
  </ds:schemaRefs>
</ds:datastoreItem>
</file>

<file path=customXml/itemProps3.xml><?xml version="1.0" encoding="utf-8"?>
<ds:datastoreItem xmlns:ds="http://schemas.openxmlformats.org/officeDocument/2006/customXml" ds:itemID="{C63E0BF0-2261-460C-B6F1-2FE3B1CADD9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FinalFrontierSec_template</Template>
  <TotalTime>14203</TotalTime>
  <Words>3076</Words>
  <Application>Microsoft Macintosh PowerPoint</Application>
  <PresentationFormat>Widescreen</PresentationFormat>
  <Paragraphs>312</Paragraphs>
  <Slides>46</Slides>
  <Notes>42</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46</vt:i4>
      </vt:variant>
    </vt:vector>
  </HeadingPairs>
  <TitlesOfParts>
    <vt:vector size="52" baseType="lpstr">
      <vt:lpstr>Arial</vt:lpstr>
      <vt:lpstr>Calibri</vt:lpstr>
      <vt:lpstr>Exo 2 SemiBold</vt:lpstr>
      <vt:lpstr>Montserrat</vt:lpstr>
      <vt:lpstr>Office Theme</vt:lpstr>
      <vt:lpstr>Visio.Drawing.15</vt:lpstr>
      <vt:lpstr>PowerPoint Presentation</vt:lpstr>
      <vt:lpstr>Lecture Two</vt:lpstr>
      <vt:lpstr>Target Selection</vt:lpstr>
      <vt:lpstr>Targeting Space Systems</vt:lpstr>
      <vt:lpstr>Motivation</vt:lpstr>
      <vt:lpstr>Target Selection</vt:lpstr>
      <vt:lpstr>Space Vehicle Types</vt:lpstr>
      <vt:lpstr>Targeting via Mission Type: Sensing</vt:lpstr>
      <vt:lpstr>Targeting via Mission Type: Emitting</vt:lpstr>
      <vt:lpstr>Targeting via Mission Type</vt:lpstr>
      <vt:lpstr>Targeted for Potential</vt:lpstr>
      <vt:lpstr>Vectors</vt:lpstr>
      <vt:lpstr>Pre-Operational Vector</vt:lpstr>
      <vt:lpstr>Operational Vector</vt:lpstr>
      <vt:lpstr>Bus to Payload</vt:lpstr>
      <vt:lpstr>Payload to Payload</vt:lpstr>
      <vt:lpstr>Payload to Bus</vt:lpstr>
      <vt:lpstr>Space to Ground</vt:lpstr>
      <vt:lpstr>Space to Space</vt:lpstr>
      <vt:lpstr>Cross-Constellation</vt:lpstr>
      <vt:lpstr>Exploitation</vt:lpstr>
      <vt:lpstr>Subsystems to Exploit</vt:lpstr>
      <vt:lpstr>Subsystems to Exploit Illustrated</vt:lpstr>
      <vt:lpstr>PowerPoint Presentation</vt:lpstr>
      <vt:lpstr>Tradecraft Considerations</vt:lpstr>
      <vt:lpstr>LEO Constraints</vt:lpstr>
      <vt:lpstr>Asynchronous Satellite Operations</vt:lpstr>
      <vt:lpstr>Asynchronous Cyber Operations</vt:lpstr>
      <vt:lpstr>Pivoting</vt:lpstr>
      <vt:lpstr>SV Code Execution</vt:lpstr>
      <vt:lpstr>Realistic Compromise Scenario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 wish it was that complicated…</vt:lpstr>
      <vt:lpstr>What about constellations?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Cybersecurity &amp; Space</dc:title>
  <dc:creator>jake oakley</dc:creator>
  <cp:lastModifiedBy>jake oakley</cp:lastModifiedBy>
  <cp:revision>285</cp:revision>
  <dcterms:created xsi:type="dcterms:W3CDTF">2019-09-18T19:41:55Z</dcterms:created>
  <dcterms:modified xsi:type="dcterms:W3CDTF">2024-12-09T12:29:34Z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0x0101008B6CCE17DEF4944CB97427DA1E57ADD9</vt:lpwstr>
  </property>
</Properties>
</file>